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ai_history_premium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ai_history_premium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C5CE7"/>
            </a:gs>
            <a:gs pos="100000">
              <a:srgbClr val="4231B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7677150" y="-1924050"/>
            <a:ext cx="6286500" cy="6286500"/>
          </a:xfrm>
          <a:prstGeom prst="ellipse">
            <a:avLst/>
          </a:prstGeom>
          <a:solidFill>
            <a:srgbClr val="8E80F0">
              <a:alpha val="34000"/>
            </a:srgbClr>
          </a:solidFill>
          <a:ln>
            <a:noFill/>
          </a:ln>
        </p:spPr>
      </p:sp>
      <p:sp>
        <p:nvSpPr>
          <p:cNvPr id="3" name="Ellipse 3"/>
          <p:cNvSpPr/>
          <p:nvPr/>
        </p:nvSpPr>
        <p:spPr>
          <a:xfrm>
            <a:off x="9810750" y="3619500"/>
            <a:ext cx="4191000" cy="4191000"/>
          </a:xfrm>
          <a:prstGeom prst="ellipse">
            <a:avLst/>
          </a:prstGeom>
          <a:solidFill>
            <a:srgbClr val="3A2BA4">
              <a:alpha val="55000"/>
            </a:srgbClr>
          </a:solidFill>
          <a:ln>
            <a:noFill/>
          </a:ln>
        </p:spPr>
      </p:sp>
      <p:sp>
        <p:nvSpPr>
          <p:cNvPr id="4" name="Ellipse 4"/>
          <p:cNvSpPr/>
          <p:nvPr/>
        </p:nvSpPr>
        <p:spPr>
          <a:xfrm>
            <a:off x="11210925" y="3705225"/>
            <a:ext cx="285750" cy="285750"/>
          </a:xfrm>
          <a:prstGeom prst="ellipse">
            <a:avLst/>
          </a:prstGeom>
          <a:solidFill>
            <a:srgbClr val="F5B84F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8877300" y="3505200"/>
            <a:ext cx="1600200" cy="1600200"/>
            <a:chOff x="8877300" y="3505200"/>
            <a:chExt cx="1600200" cy="1600200"/>
          </a:xfrm>
        </p:grpSpPr>
        <p:sp>
          <p:nvSpPr>
            <p:cNvPr id="5" name="Ellipse 5"/>
            <p:cNvSpPr/>
            <p:nvPr/>
          </p:nvSpPr>
          <p:spPr>
            <a:xfrm>
              <a:off x="8877300" y="3505200"/>
              <a:ext cx="1600200" cy="1600200"/>
            </a:xfrm>
            <a:prstGeom prst="ellipse">
              <a:avLst/>
            </a:prstGeom>
            <a:noFill/>
            <a:ln w="28575">
              <a:solidFill>
                <a:srgbClr val="FFFFFF">
                  <a:alpha val="32000"/>
                </a:srgbClr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9529767" y="4171955"/>
              <a:ext cx="280978" cy="266690"/>
              <a:chOff x="9529767" y="4171955"/>
              <a:chExt cx="280978" cy="26669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9720262" y="4343405"/>
                <a:ext cx="90483" cy="95240"/>
              </a:xfrm>
              <a:custGeom>
                <a:avLst/>
                <a:gdLst/>
                <a:ahLst/>
                <a:cxnLst/>
                <a:rect l="l" t="t" r="r" b="b"/>
                <a:pathLst>
                  <a:path w="90483" h="95240">
                    <a:moveTo>
                      <a:pt x="14288" y="61908"/>
                    </a:moveTo>
                    <a:cubicBezTo>
                      <a:pt x="6397" y="61908"/>
                      <a:pt x="0" y="55511"/>
                      <a:pt x="0" y="47620"/>
                    </a:cubicBezTo>
                    <a:cubicBezTo>
                      <a:pt x="0" y="39729"/>
                      <a:pt x="6397" y="33333"/>
                      <a:pt x="14288" y="33333"/>
                    </a:cubicBezTo>
                    <a:cubicBezTo>
                      <a:pt x="22178" y="33333"/>
                      <a:pt x="28575" y="26936"/>
                      <a:pt x="28575" y="19045"/>
                    </a:cubicBezTo>
                    <a:cubicBezTo>
                      <a:pt x="28575" y="0"/>
                      <a:pt x="57150" y="0"/>
                      <a:pt x="57150" y="19045"/>
                    </a:cubicBezTo>
                    <a:cubicBezTo>
                      <a:pt x="57150" y="26936"/>
                      <a:pt x="63547" y="33333"/>
                      <a:pt x="71438" y="33333"/>
                    </a:cubicBezTo>
                    <a:cubicBezTo>
                      <a:pt x="90483" y="33333"/>
                      <a:pt x="90483" y="61908"/>
                      <a:pt x="71438" y="61908"/>
                    </a:cubicBezTo>
                    <a:cubicBezTo>
                      <a:pt x="63547" y="61908"/>
                      <a:pt x="57150" y="68304"/>
                      <a:pt x="57150" y="76195"/>
                    </a:cubicBezTo>
                    <a:cubicBezTo>
                      <a:pt x="57150" y="95240"/>
                      <a:pt x="28575" y="95240"/>
                      <a:pt x="28575" y="76195"/>
                    </a:cubicBezTo>
                    <a:cubicBezTo>
                      <a:pt x="28575" y="68304"/>
                      <a:pt x="22178" y="61908"/>
                      <a:pt x="14288" y="6190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9529767" y="4200530"/>
                <a:ext cx="209540" cy="204783"/>
              </a:xfrm>
              <a:custGeom>
                <a:avLst/>
                <a:gdLst/>
                <a:ahLst/>
                <a:cxnLst/>
                <a:rect l="l" t="t" r="r" b="b"/>
                <a:pathLst>
                  <a:path w="209540" h="204783">
                    <a:moveTo>
                      <a:pt x="19045" y="90483"/>
                    </a:moveTo>
                    <a:cubicBezTo>
                      <a:pt x="58499" y="90483"/>
                      <a:pt x="90483" y="58499"/>
                      <a:pt x="90483" y="19045"/>
                    </a:cubicBezTo>
                    <a:cubicBezTo>
                      <a:pt x="90483" y="0"/>
                      <a:pt x="119058" y="0"/>
                      <a:pt x="119058" y="19045"/>
                    </a:cubicBezTo>
                    <a:cubicBezTo>
                      <a:pt x="119058" y="58499"/>
                      <a:pt x="151041" y="90483"/>
                      <a:pt x="190495" y="90483"/>
                    </a:cubicBezTo>
                    <a:cubicBezTo>
                      <a:pt x="209540" y="90483"/>
                      <a:pt x="209540" y="119058"/>
                      <a:pt x="190495" y="119058"/>
                    </a:cubicBezTo>
                    <a:cubicBezTo>
                      <a:pt x="151041" y="119058"/>
                      <a:pt x="119058" y="151041"/>
                      <a:pt x="119058" y="190495"/>
                    </a:cubicBezTo>
                    <a:cubicBezTo>
                      <a:pt x="119058" y="198386"/>
                      <a:pt x="112661" y="204783"/>
                      <a:pt x="104770" y="204783"/>
                    </a:cubicBezTo>
                    <a:cubicBezTo>
                      <a:pt x="96879" y="204783"/>
                      <a:pt x="90483" y="198386"/>
                      <a:pt x="90483" y="190495"/>
                    </a:cubicBezTo>
                    <a:cubicBezTo>
                      <a:pt x="90483" y="151041"/>
                      <a:pt x="58499" y="119058"/>
                      <a:pt x="19045" y="119058"/>
                    </a:cubicBezTo>
                    <a:cubicBezTo>
                      <a:pt x="0" y="119058"/>
                      <a:pt x="0" y="90483"/>
                      <a:pt x="19045" y="9048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720262" y="4171955"/>
                <a:ext cx="90483" cy="95240"/>
              </a:xfrm>
              <a:custGeom>
                <a:avLst/>
                <a:gdLst/>
                <a:ahLst/>
                <a:cxnLst/>
                <a:rect l="l" t="t" r="r" b="b"/>
                <a:pathLst>
                  <a:path w="90483" h="95240">
                    <a:moveTo>
                      <a:pt x="14288" y="61908"/>
                    </a:moveTo>
                    <a:cubicBezTo>
                      <a:pt x="6397" y="61908"/>
                      <a:pt x="0" y="55511"/>
                      <a:pt x="0" y="47620"/>
                    </a:cubicBezTo>
                    <a:cubicBezTo>
                      <a:pt x="0" y="39729"/>
                      <a:pt x="6397" y="33333"/>
                      <a:pt x="14288" y="33333"/>
                    </a:cubicBezTo>
                    <a:cubicBezTo>
                      <a:pt x="22178" y="33333"/>
                      <a:pt x="28575" y="26936"/>
                      <a:pt x="28575" y="19045"/>
                    </a:cubicBezTo>
                    <a:cubicBezTo>
                      <a:pt x="28575" y="0"/>
                      <a:pt x="57150" y="0"/>
                      <a:pt x="57150" y="19045"/>
                    </a:cubicBezTo>
                    <a:cubicBezTo>
                      <a:pt x="57150" y="26936"/>
                      <a:pt x="63547" y="33333"/>
                      <a:pt x="71438" y="33333"/>
                    </a:cubicBezTo>
                    <a:cubicBezTo>
                      <a:pt x="90483" y="33333"/>
                      <a:pt x="90483" y="61908"/>
                      <a:pt x="71438" y="61908"/>
                    </a:cubicBezTo>
                    <a:cubicBezTo>
                      <a:pt x="63547" y="61908"/>
                      <a:pt x="57150" y="68304"/>
                      <a:pt x="57150" y="76195"/>
                    </a:cubicBezTo>
                    <a:cubicBezTo>
                      <a:pt x="57150" y="95240"/>
                      <a:pt x="28575" y="95240"/>
                      <a:pt x="28575" y="76195"/>
                    </a:cubicBezTo>
                    <a:cubicBezTo>
                      <a:pt x="28575" y="68304"/>
                      <a:pt x="22178" y="61908"/>
                      <a:pt x="14288" y="6190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</p:grpSp>
      </p:grpSp>
      <p:grpSp>
        <p:nvGrpSpPr>
          <p:cNvPr id="13" name="Group 13"/>
          <p:cNvGrpSpPr/>
          <p:nvPr/>
        </p:nvGrpSpPr>
        <p:grpSpPr>
          <a:xfrm>
            <a:off x="914400" y="1009650"/>
            <a:ext cx="1943100" cy="419100"/>
            <a:chOff x="914400" y="1009650"/>
            <a:chExt cx="1943100" cy="419100"/>
          </a:xfrm>
        </p:grpSpPr>
        <p:sp>
          <p:nvSpPr>
            <p:cNvPr id="11" name="Rectangle 11"/>
            <p:cNvSpPr/>
            <p:nvPr/>
          </p:nvSpPr>
          <p:spPr>
            <a:xfrm>
              <a:off x="914400" y="1009650"/>
              <a:ext cx="1943100" cy="419100"/>
            </a:xfrm>
            <a:prstGeom prst="roundRect">
              <a:avLst>
                <a:gd name="adj" fmla="val 50000"/>
              </a:avLst>
            </a:prstGeom>
            <a:solidFill>
              <a:srgbClr val="F5B84F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36523" y="1148239"/>
              <a:ext cx="154504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3A2BA4"/>
                  </a:solidFill>
                  <a:latin typeface="Arial"/>
                  <a:ea typeface="Microsoft YaHei"/>
                  <a:cs typeface="Arial"/>
                </a:rPr>
                <a:t>AI 通识 · 脉络速览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95350" y="2209800"/>
            <a:ext cx="5372100" cy="2114550"/>
            <a:chOff x="895350" y="2209800"/>
            <a:chExt cx="5372100" cy="2114550"/>
          </a:xfrm>
        </p:grpSpPr>
        <p:sp>
          <p:nvSpPr>
            <p:cNvPr id="14" name="TextBox 14"/>
            <p:cNvSpPr txBox="1"/>
            <p:nvPr/>
          </p:nvSpPr>
          <p:spPr>
            <a:xfrm>
              <a:off x="895350" y="2209800"/>
              <a:ext cx="5372100" cy="21145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7500"/>
                </a:lnSpc>
              </a:pPr>
              <a:r>
                <a:rPr lang="zh-CN" sz="600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人工智能</a:t>
              </a:r>
              <a:br/>
              <a:r>
                <a:rPr lang="zh-CN" sz="600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发展历程与趋势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933450" y="4152900"/>
              <a:ext cx="914400" cy="76200"/>
            </a:xfrm>
            <a:prstGeom prst="roundRect">
              <a:avLst>
                <a:gd name="adj" fmla="val 50000"/>
              </a:avLst>
            </a:prstGeom>
            <a:solidFill>
              <a:srgbClr val="F5B84F"/>
            </a:solidFill>
            <a:ln>
              <a:noFill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903732" y="4497705"/>
            <a:ext cx="4417352" cy="410718"/>
            <a:chOff x="903732" y="4497705"/>
            <a:chExt cx="4417352" cy="410718"/>
          </a:xfrm>
        </p:grpSpPr>
        <p:sp>
          <p:nvSpPr>
            <p:cNvPr id="17" name="TextBox 17"/>
            <p:cNvSpPr txBox="1"/>
            <p:nvPr/>
          </p:nvSpPr>
          <p:spPr>
            <a:xfrm>
              <a:off x="903732" y="4497705"/>
              <a:ext cx="441735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EDEAFB"/>
                  </a:solidFill>
                  <a:latin typeface="Arial"/>
                  <a:ea typeface="Microsoft YaHei"/>
                  <a:cs typeface="Arial"/>
                </a:rPr>
                <a:t>从「机器能思考吗?」到大模型时代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914400" y="5334000"/>
            <a:ext cx="6572250" cy="382048"/>
            <a:chOff x="914400" y="5334000"/>
            <a:chExt cx="6572250" cy="382048"/>
          </a:xfrm>
        </p:grpSpPr>
        <p:sp>
          <p:nvSpPr>
            <p:cNvPr id="19" name="Rectangle 19"/>
            <p:cNvSpPr/>
            <p:nvPr/>
          </p:nvSpPr>
          <p:spPr>
            <a:xfrm>
              <a:off x="914400" y="5334000"/>
              <a:ext cx="1543050" cy="381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10000"/>
              </a:srgbClr>
            </a:solidFill>
            <a:ln>
              <a:noFill/>
            </a:ln>
          </p:spPr>
        </p:sp>
        <p:sp>
          <p:nvSpPr>
            <p:cNvPr id="20" name="Ellipse 20"/>
            <p:cNvSpPr/>
            <p:nvPr/>
          </p:nvSpPr>
          <p:spPr>
            <a:xfrm>
              <a:off x="1114425" y="5476875"/>
              <a:ext cx="95250" cy="95250"/>
            </a:xfrm>
            <a:prstGeom prst="ellipse">
              <a:avLst/>
            </a:prstGeom>
            <a:solidFill>
              <a:srgbClr val="C7BDF7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288161" y="5437346"/>
              <a:ext cx="9702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起源与奠基</a:t>
              </a:r>
            </a:p>
          </p:txBody>
        </p:sp>
        <p:sp>
          <p:nvSpPr>
            <p:cNvPr id="22" name="Rectangle 22"/>
            <p:cNvSpPr/>
            <p:nvPr/>
          </p:nvSpPr>
          <p:spPr>
            <a:xfrm>
              <a:off x="2590800" y="5334000"/>
              <a:ext cx="1543050" cy="381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10000"/>
              </a:srgbClr>
            </a:solidFill>
            <a:ln>
              <a:noFill/>
            </a:ln>
          </p:spPr>
        </p:sp>
        <p:sp>
          <p:nvSpPr>
            <p:cNvPr id="23" name="Ellipse 23"/>
            <p:cNvSpPr/>
            <p:nvPr/>
          </p:nvSpPr>
          <p:spPr>
            <a:xfrm>
              <a:off x="2790825" y="5476875"/>
              <a:ext cx="95250" cy="95250"/>
            </a:xfrm>
            <a:prstGeom prst="ellipse">
              <a:avLst/>
            </a:prstGeom>
            <a:solidFill>
              <a:srgbClr val="BFC9DF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2964561" y="5437346"/>
              <a:ext cx="9702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曲折与寒冬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4267200" y="5334000"/>
              <a:ext cx="1543050" cy="381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10000"/>
              </a:srgbClr>
            </a:solidFill>
            <a:ln>
              <a:noFill/>
            </a:ln>
          </p:spPr>
        </p:sp>
        <p:sp>
          <p:nvSpPr>
            <p:cNvPr id="26" name="Ellipse 26"/>
            <p:cNvSpPr/>
            <p:nvPr/>
          </p:nvSpPr>
          <p:spPr>
            <a:xfrm>
              <a:off x="4467225" y="5476875"/>
              <a:ext cx="95250" cy="95250"/>
            </a:xfrm>
            <a:prstGeom prst="ellipse">
              <a:avLst/>
            </a:prstGeom>
            <a:solidFill>
              <a:srgbClr val="7FE0D2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4640961" y="5437346"/>
              <a:ext cx="9702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复苏与爆发</a:t>
              </a:r>
            </a:p>
          </p:txBody>
        </p:sp>
        <p:sp>
          <p:nvSpPr>
            <p:cNvPr id="28" name="Rectangle 28"/>
            <p:cNvSpPr/>
            <p:nvPr/>
          </p:nvSpPr>
          <p:spPr>
            <a:xfrm>
              <a:off x="5943600" y="5334000"/>
              <a:ext cx="1543050" cy="381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10000"/>
              </a:srgbClr>
            </a:solidFill>
            <a:ln>
              <a:noFill/>
            </a:ln>
          </p:spPr>
        </p:sp>
        <p:sp>
          <p:nvSpPr>
            <p:cNvPr id="29" name="Ellipse 29"/>
            <p:cNvSpPr/>
            <p:nvPr/>
          </p:nvSpPr>
          <p:spPr>
            <a:xfrm>
              <a:off x="6143625" y="5476875"/>
              <a:ext cx="95250" cy="95250"/>
            </a:xfrm>
            <a:prstGeom prst="ellipse">
              <a:avLst/>
            </a:prstGeom>
            <a:solidFill>
              <a:srgbClr val="F5B84F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6317361" y="5437346"/>
              <a:ext cx="9702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大模型时代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08685" y="6241256"/>
            <a:ext cx="10450830" cy="220028"/>
            <a:chOff x="908685" y="6241256"/>
            <a:chExt cx="10450830" cy="220028"/>
          </a:xfrm>
        </p:grpSpPr>
        <p:sp>
          <p:nvSpPr>
            <p:cNvPr id="32" name="TextBox 32"/>
            <p:cNvSpPr txBox="1"/>
            <p:nvPr/>
          </p:nvSpPr>
          <p:spPr>
            <a:xfrm>
              <a:off x="908685" y="6241256"/>
              <a:ext cx="187349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D9D3F7"/>
                  </a:solidFill>
                  <a:latin typeface="Arial"/>
                  <a:ea typeface="Microsoft YaHei"/>
                  <a:cs typeface="Arial"/>
                </a:rPr>
                <a:t>整理自公开权威资料 · 2026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987179" y="6241256"/>
              <a:ext cx="43723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dirty="0">
                  <a:solidFill>
                    <a:srgbClr val="D9D3F7"/>
                  </a:solidFill>
                  <a:latin typeface="Arial"/>
                  <a:ea typeface="Arial"/>
                  <a:cs typeface="Arial"/>
                </a:rPr>
                <a:t>Dartmouth · IBM · Google DeepMind · OpenAI · Stanford HAI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FBF0D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A26408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第四章 · 大模型时代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D98E28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6047232" cy="586740"/>
            <a:chOff x="746760" y="1219200"/>
            <a:chExt cx="6047232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604723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生成式 AI 破圈:从对话到多模态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6666166" cy="410718"/>
            <a:chOff x="751332" y="1792605"/>
            <a:chExt cx="6666166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666616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2022 年末,ChatGPT 让全世界开始「和 AI 聊天」。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62000" y="2667000"/>
            <a:ext cx="7048500" cy="838200"/>
            <a:chOff x="762000" y="2667000"/>
            <a:chExt cx="7048500" cy="838200"/>
          </a:xfrm>
        </p:grpSpPr>
        <p:sp>
          <p:nvSpPr>
            <p:cNvPr id="15" name="Rectangle 15"/>
            <p:cNvSpPr/>
            <p:nvPr/>
          </p:nvSpPr>
          <p:spPr>
            <a:xfrm>
              <a:off x="762000" y="2667000"/>
              <a:ext cx="70485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133475" y="2957512"/>
              <a:ext cx="285750" cy="272874"/>
            </a:xfrm>
            <a:custGeom>
              <a:avLst/>
              <a:gdLst/>
              <a:ahLst/>
              <a:cxnLst/>
              <a:rect l="l" t="t" r="r" b="b"/>
              <a:pathLst>
                <a:path w="285750" h="272874">
                  <a:moveTo>
                    <a:pt x="228600" y="0"/>
                  </a:moveTo>
                  <a:cubicBezTo>
                    <a:pt x="260163" y="0"/>
                    <a:pt x="285750" y="25587"/>
                    <a:pt x="285750" y="57150"/>
                  </a:cubicBezTo>
                  <a:lnTo>
                    <a:pt x="285750" y="171450"/>
                  </a:lnTo>
                  <a:cubicBezTo>
                    <a:pt x="285750" y="203013"/>
                    <a:pt x="260163" y="228600"/>
                    <a:pt x="228600" y="228600"/>
                  </a:cubicBezTo>
                  <a:lnTo>
                    <a:pt x="191653" y="228600"/>
                  </a:lnTo>
                  <a:lnTo>
                    <a:pt x="152976" y="267276"/>
                  </a:lnTo>
                  <a:cubicBezTo>
                    <a:pt x="147886" y="272366"/>
                    <a:pt x="139804" y="272874"/>
                    <a:pt x="134117" y="268462"/>
                  </a:cubicBezTo>
                  <a:lnTo>
                    <a:pt x="132774" y="267276"/>
                  </a:lnTo>
                  <a:lnTo>
                    <a:pt x="94083" y="228600"/>
                  </a:lnTo>
                  <a:lnTo>
                    <a:pt x="57150" y="228600"/>
                  </a:lnTo>
                  <a:cubicBezTo>
                    <a:pt x="26698" y="228600"/>
                    <a:pt x="1594" y="204722"/>
                    <a:pt x="71" y="174308"/>
                  </a:cubicBezTo>
                  <a:lnTo>
                    <a:pt x="0" y="171450"/>
                  </a:lnTo>
                  <a:lnTo>
                    <a:pt x="0" y="57150"/>
                  </a:lnTo>
                  <a:cubicBezTo>
                    <a:pt x="0" y="25587"/>
                    <a:pt x="25587" y="0"/>
                    <a:pt x="57150" y="0"/>
                  </a:cubicBezTo>
                  <a:close/>
                  <a:moveTo>
                    <a:pt x="171450" y="128588"/>
                  </a:moveTo>
                  <a:lnTo>
                    <a:pt x="85725" y="128588"/>
                  </a:lnTo>
                  <a:cubicBezTo>
                    <a:pt x="77834" y="128588"/>
                    <a:pt x="71438" y="134984"/>
                    <a:pt x="71438" y="142875"/>
                  </a:cubicBezTo>
                  <a:cubicBezTo>
                    <a:pt x="71438" y="150766"/>
                    <a:pt x="77834" y="157162"/>
                    <a:pt x="85725" y="157162"/>
                  </a:cubicBezTo>
                  <a:lnTo>
                    <a:pt x="171450" y="157162"/>
                  </a:lnTo>
                  <a:cubicBezTo>
                    <a:pt x="179341" y="157162"/>
                    <a:pt x="185738" y="150766"/>
                    <a:pt x="185738" y="142875"/>
                  </a:cubicBezTo>
                  <a:cubicBezTo>
                    <a:pt x="185738" y="134984"/>
                    <a:pt x="179341" y="128588"/>
                    <a:pt x="171450" y="128588"/>
                  </a:cubicBezTo>
                  <a:moveTo>
                    <a:pt x="200025" y="71438"/>
                  </a:moveTo>
                  <a:lnTo>
                    <a:pt x="85725" y="71438"/>
                  </a:lnTo>
                  <a:cubicBezTo>
                    <a:pt x="77834" y="71438"/>
                    <a:pt x="71438" y="77834"/>
                    <a:pt x="71438" y="85725"/>
                  </a:cubicBezTo>
                  <a:cubicBezTo>
                    <a:pt x="71438" y="93616"/>
                    <a:pt x="77834" y="100012"/>
                    <a:pt x="85725" y="100012"/>
                  </a:cubicBezTo>
                  <a:lnTo>
                    <a:pt x="200025" y="100012"/>
                  </a:lnTo>
                  <a:cubicBezTo>
                    <a:pt x="207916" y="100012"/>
                    <a:pt x="214312" y="93616"/>
                    <a:pt x="214312" y="85725"/>
                  </a:cubicBezTo>
                  <a:cubicBezTo>
                    <a:pt x="214312" y="77834"/>
                    <a:pt x="207916" y="71438"/>
                    <a:pt x="200025" y="71438"/>
                  </a:cubicBezTo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800606" y="28536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文字与对话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802892" y="3168968"/>
              <a:ext cx="302146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多轮对话、写作、编程,人人可上手。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62000" y="3619500"/>
            <a:ext cx="7048500" cy="838200"/>
            <a:chOff x="762000" y="3619500"/>
            <a:chExt cx="7048500" cy="838200"/>
          </a:xfrm>
        </p:grpSpPr>
        <p:sp>
          <p:nvSpPr>
            <p:cNvPr id="20" name="Rectangle 20"/>
            <p:cNvSpPr/>
            <p:nvPr/>
          </p:nvSpPr>
          <p:spPr>
            <a:xfrm>
              <a:off x="762000" y="3619500"/>
              <a:ext cx="70485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1133475" y="3895725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97341" y="137331"/>
                  </a:moveTo>
                  <a:cubicBezTo>
                    <a:pt x="103870" y="131902"/>
                    <a:pt x="110457" y="131902"/>
                    <a:pt x="117143" y="137489"/>
                  </a:cubicBezTo>
                  <a:lnTo>
                    <a:pt x="118686" y="138889"/>
                  </a:lnTo>
                  <a:lnTo>
                    <a:pt x="189924" y="210126"/>
                  </a:lnTo>
                  <a:lnTo>
                    <a:pt x="191267" y="211312"/>
                  </a:lnTo>
                  <a:cubicBezTo>
                    <a:pt x="196955" y="215721"/>
                    <a:pt x="205034" y="215211"/>
                    <a:pt x="210123" y="210123"/>
                  </a:cubicBezTo>
                  <a:cubicBezTo>
                    <a:pt x="215211" y="205034"/>
                    <a:pt x="215721" y="196955"/>
                    <a:pt x="211312" y="191267"/>
                  </a:cubicBezTo>
                  <a:lnTo>
                    <a:pt x="210126" y="189924"/>
                  </a:lnTo>
                  <a:lnTo>
                    <a:pt x="191667" y="171450"/>
                  </a:lnTo>
                  <a:lnTo>
                    <a:pt x="195839" y="167264"/>
                  </a:lnTo>
                  <a:lnTo>
                    <a:pt x="197353" y="165906"/>
                  </a:lnTo>
                  <a:cubicBezTo>
                    <a:pt x="203883" y="160477"/>
                    <a:pt x="210469" y="160477"/>
                    <a:pt x="217156" y="166064"/>
                  </a:cubicBezTo>
                  <a:lnTo>
                    <a:pt x="218699" y="167464"/>
                  </a:lnTo>
                  <a:lnTo>
                    <a:pt x="285479" y="234258"/>
                  </a:lnTo>
                  <a:cubicBezTo>
                    <a:pt x="282683" y="262374"/>
                    <a:pt x="259761" y="284228"/>
                    <a:pt x="231543" y="285679"/>
                  </a:cubicBezTo>
                  <a:lnTo>
                    <a:pt x="228600" y="285750"/>
                  </a:lnTo>
                  <a:lnTo>
                    <a:pt x="57150" y="285750"/>
                  </a:lnTo>
                  <a:cubicBezTo>
                    <a:pt x="27785" y="285748"/>
                    <a:pt x="3200" y="263492"/>
                    <a:pt x="286" y="234272"/>
                  </a:cubicBezTo>
                  <a:lnTo>
                    <a:pt x="95826" y="138689"/>
                  </a:lnTo>
                  <a:lnTo>
                    <a:pt x="97341" y="137331"/>
                  </a:lnTo>
                  <a:close/>
                  <a:moveTo>
                    <a:pt x="228600" y="0"/>
                  </a:moveTo>
                  <a:cubicBezTo>
                    <a:pt x="259052" y="0"/>
                    <a:pt x="284156" y="23878"/>
                    <a:pt x="285679" y="54293"/>
                  </a:cubicBezTo>
                  <a:lnTo>
                    <a:pt x="285750" y="57150"/>
                  </a:lnTo>
                  <a:lnTo>
                    <a:pt x="285750" y="194096"/>
                  </a:lnTo>
                  <a:lnTo>
                    <a:pt x="238701" y="147061"/>
                  </a:lnTo>
                  <a:lnTo>
                    <a:pt x="236558" y="145104"/>
                  </a:lnTo>
                  <a:cubicBezTo>
                    <a:pt x="218613" y="129459"/>
                    <a:pt x="195839" y="129430"/>
                    <a:pt x="178037" y="144861"/>
                  </a:cubicBezTo>
                  <a:lnTo>
                    <a:pt x="175836" y="146861"/>
                  </a:lnTo>
                  <a:lnTo>
                    <a:pt x="171450" y="151233"/>
                  </a:lnTo>
                  <a:lnTo>
                    <a:pt x="138689" y="118486"/>
                  </a:lnTo>
                  <a:lnTo>
                    <a:pt x="136546" y="116529"/>
                  </a:lnTo>
                  <a:cubicBezTo>
                    <a:pt x="118601" y="100884"/>
                    <a:pt x="95826" y="100855"/>
                    <a:pt x="78024" y="116286"/>
                  </a:cubicBezTo>
                  <a:lnTo>
                    <a:pt x="75824" y="118286"/>
                  </a:lnTo>
                  <a:lnTo>
                    <a:pt x="0" y="194096"/>
                  </a:lnTo>
                  <a:lnTo>
                    <a:pt x="0" y="57150"/>
                  </a:lnTo>
                  <a:cubicBezTo>
                    <a:pt x="0" y="26698"/>
                    <a:pt x="23878" y="1594"/>
                    <a:pt x="54293" y="71"/>
                  </a:cubicBezTo>
                  <a:lnTo>
                    <a:pt x="57150" y="0"/>
                  </a:lnTo>
                  <a:lnTo>
                    <a:pt x="228600" y="0"/>
                  </a:lnTo>
                  <a:close/>
                  <a:moveTo>
                    <a:pt x="185880" y="71438"/>
                  </a:moveTo>
                  <a:lnTo>
                    <a:pt x="184066" y="71538"/>
                  </a:lnTo>
                  <a:cubicBezTo>
                    <a:pt x="176879" y="72392"/>
                    <a:pt x="171466" y="78487"/>
                    <a:pt x="171466" y="85725"/>
                  </a:cubicBezTo>
                  <a:cubicBezTo>
                    <a:pt x="171466" y="92963"/>
                    <a:pt x="176879" y="99058"/>
                    <a:pt x="184066" y="99913"/>
                  </a:cubicBezTo>
                  <a:lnTo>
                    <a:pt x="185738" y="100013"/>
                  </a:lnTo>
                  <a:lnTo>
                    <a:pt x="187552" y="99913"/>
                  </a:lnTo>
                  <a:cubicBezTo>
                    <a:pt x="194739" y="99058"/>
                    <a:pt x="200152" y="92963"/>
                    <a:pt x="200152" y="85725"/>
                  </a:cubicBezTo>
                  <a:cubicBezTo>
                    <a:pt x="200152" y="78487"/>
                    <a:pt x="194739" y="72392"/>
                    <a:pt x="187552" y="71538"/>
                  </a:cubicBezTo>
                  <a:lnTo>
                    <a:pt x="185880" y="71438"/>
                  </a:ln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800606" y="380619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图像创作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802892" y="4121468"/>
              <a:ext cx="283972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文生图与图像编辑,门槛大幅降低。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62000" y="4572000"/>
            <a:ext cx="7048500" cy="838200"/>
            <a:chOff x="762000" y="4572000"/>
            <a:chExt cx="7048500" cy="838200"/>
          </a:xfrm>
        </p:grpSpPr>
        <p:sp>
          <p:nvSpPr>
            <p:cNvPr id="25" name="Rectangle 25"/>
            <p:cNvSpPr/>
            <p:nvPr/>
          </p:nvSpPr>
          <p:spPr>
            <a:xfrm>
              <a:off x="762000" y="4572000"/>
              <a:ext cx="70485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28" name="Group 28"/>
            <p:cNvGrpSpPr/>
            <p:nvPr/>
          </p:nvGrpSpPr>
          <p:grpSpPr>
            <a:xfrm>
              <a:off x="1133475" y="4891088"/>
              <a:ext cx="271462" cy="200025"/>
              <a:chOff x="1133475" y="4891088"/>
              <a:chExt cx="271462" cy="20002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319212" y="4928273"/>
                <a:ext cx="85725" cy="126117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126117">
                    <a:moveTo>
                      <a:pt x="73109" y="320"/>
                    </a:moveTo>
                    <a:cubicBezTo>
                      <a:pt x="70341" y="0"/>
                      <a:pt x="67540" y="497"/>
                      <a:pt x="65051" y="1748"/>
                    </a:cubicBezTo>
                    <a:lnTo>
                      <a:pt x="0" y="34252"/>
                    </a:lnTo>
                    <a:lnTo>
                      <a:pt x="0" y="91402"/>
                    </a:lnTo>
                    <a:lnTo>
                      <a:pt x="65051" y="123907"/>
                    </a:lnTo>
                    <a:cubicBezTo>
                      <a:pt x="69474" y="126117"/>
                      <a:pt x="74726" y="125883"/>
                      <a:pt x="78935" y="123288"/>
                    </a:cubicBezTo>
                    <a:cubicBezTo>
                      <a:pt x="83144" y="120693"/>
                      <a:pt x="85712" y="116107"/>
                      <a:pt x="85725" y="111162"/>
                    </a:cubicBezTo>
                    <a:lnTo>
                      <a:pt x="85725" y="14493"/>
                    </a:lnTo>
                    <a:cubicBezTo>
                      <a:pt x="85717" y="7255"/>
                      <a:pt x="80297" y="1167"/>
                      <a:pt x="73109" y="32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133475" y="4891088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42862" y="0"/>
                    </a:moveTo>
                    <a:cubicBezTo>
                      <a:pt x="19360" y="0"/>
                      <a:pt x="0" y="19360"/>
                      <a:pt x="0" y="42862"/>
                    </a:cubicBezTo>
                    <a:lnTo>
                      <a:pt x="0" y="157162"/>
                    </a:lnTo>
                    <a:cubicBezTo>
                      <a:pt x="0" y="180665"/>
                      <a:pt x="19360" y="200025"/>
                      <a:pt x="42862" y="200025"/>
                    </a:cubicBezTo>
                    <a:lnTo>
                      <a:pt x="157162" y="200025"/>
                    </a:lnTo>
                    <a:cubicBezTo>
                      <a:pt x="180665" y="200025"/>
                      <a:pt x="200025" y="180665"/>
                      <a:pt x="200025" y="157162"/>
                    </a:cubicBezTo>
                    <a:lnTo>
                      <a:pt x="200025" y="42862"/>
                    </a:lnTo>
                    <a:cubicBezTo>
                      <a:pt x="200025" y="19360"/>
                      <a:pt x="180665" y="0"/>
                      <a:pt x="157162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1800606" y="47586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音视频生成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802892" y="5073968"/>
              <a:ext cx="283972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语音、音乐与视频,正在快速成熟。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8191500" y="2667000"/>
            <a:ext cx="3238500" cy="2743200"/>
            <a:chOff x="8191500" y="2667000"/>
            <a:chExt cx="3238500" cy="2743200"/>
          </a:xfrm>
        </p:grpSpPr>
        <p:sp>
          <p:nvSpPr>
            <p:cNvPr id="32" name="Rectangle 32"/>
            <p:cNvSpPr/>
            <p:nvPr/>
          </p:nvSpPr>
          <p:spPr>
            <a:xfrm>
              <a:off x="8191500" y="2667000"/>
              <a:ext cx="3238500" cy="2743200"/>
            </a:xfrm>
            <a:prstGeom prst="roundRect">
              <a:avLst>
                <a:gd name="adj" fmla="val 8333"/>
              </a:avLst>
            </a:prstGeom>
            <a:solidFill>
              <a:srgbClr val="FBF0DC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8489442" y="2978468"/>
              <a:ext cx="13235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8F5A08"/>
                  </a:solidFill>
                  <a:latin typeface="Arial"/>
                  <a:ea typeface="Microsoft YaHei"/>
                  <a:cs typeface="Arial"/>
                </a:rPr>
                <a:t>生态 · 两条路线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>
              <a:off x="8517761" y="3565814"/>
              <a:ext cx="223764" cy="221662"/>
              <a:chOff x="8517761" y="3565814"/>
              <a:chExt cx="223764" cy="221662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8637774" y="3721101"/>
                <a:ext cx="93723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66375">
                    <a:moveTo>
                      <a:pt x="93723" y="0"/>
                    </a:moveTo>
                    <a:cubicBezTo>
                      <a:pt x="77222" y="37805"/>
                      <a:pt x="41139" y="63360"/>
                      <a:pt x="0" y="66375"/>
                    </a:cubicBezTo>
                    <a:cubicBezTo>
                      <a:pt x="2846" y="65697"/>
                      <a:pt x="5310" y="63924"/>
                      <a:pt x="6856" y="61441"/>
                    </a:cubicBezTo>
                    <a:cubicBezTo>
                      <a:pt x="18668" y="42520"/>
                      <a:pt x="27232" y="21757"/>
                      <a:pt x="32193" y="11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8527804" y="3721101"/>
                <a:ext cx="93712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93712" h="66375">
                    <a:moveTo>
                      <a:pt x="61530" y="0"/>
                    </a:moveTo>
                    <a:cubicBezTo>
                      <a:pt x="66489" y="21754"/>
                      <a:pt x="75053" y="42525"/>
                      <a:pt x="86867" y="61452"/>
                    </a:cubicBezTo>
                    <a:cubicBezTo>
                      <a:pt x="88413" y="63929"/>
                      <a:pt x="90872" y="65697"/>
                      <a:pt x="93712" y="66375"/>
                    </a:cubicBezTo>
                    <a:cubicBezTo>
                      <a:pt x="52577" y="63356"/>
                      <a:pt x="16499" y="37802"/>
                      <a:pt x="0" y="0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8612204" y="3721101"/>
                <a:ext cx="34893" cy="43161"/>
              </a:xfrm>
              <a:custGeom>
                <a:avLst/>
                <a:gdLst/>
                <a:ahLst/>
                <a:cxnLst/>
                <a:rect l="l" t="t" r="r" b="b"/>
                <a:pathLst>
                  <a:path w="34893" h="43161">
                    <a:moveTo>
                      <a:pt x="34893" y="0"/>
                    </a:moveTo>
                    <a:cubicBezTo>
                      <a:pt x="30995" y="15089"/>
                      <a:pt x="25129" y="29601"/>
                      <a:pt x="17447" y="43161"/>
                    </a:cubicBezTo>
                    <a:cubicBezTo>
                      <a:pt x="9765" y="29601"/>
                      <a:pt x="3899" y="15089"/>
                      <a:pt x="0" y="0"/>
                    </a:cubicBezTo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8517761" y="3654425"/>
                <a:ext cx="67817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67817" h="44450">
                    <a:moveTo>
                      <a:pt x="67817" y="0"/>
                    </a:moveTo>
                    <a:cubicBezTo>
                      <a:pt x="66165" y="14771"/>
                      <a:pt x="66165" y="29679"/>
                      <a:pt x="67817" y="44450"/>
                    </a:cubicBezTo>
                    <a:lnTo>
                      <a:pt x="3008" y="44450"/>
                    </a:lnTo>
                    <a:cubicBezTo>
                      <a:pt x="8" y="29786"/>
                      <a:pt x="0" y="14667"/>
                      <a:pt x="2986" y="0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8606099" y="3654425"/>
                <a:ext cx="47102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7102" h="44450">
                    <a:moveTo>
                      <a:pt x="45243" y="0"/>
                    </a:moveTo>
                    <a:cubicBezTo>
                      <a:pt x="47102" y="14758"/>
                      <a:pt x="47102" y="29692"/>
                      <a:pt x="45243" y="44450"/>
                    </a:cubicBezTo>
                    <a:lnTo>
                      <a:pt x="1859" y="44450"/>
                    </a:lnTo>
                    <a:cubicBezTo>
                      <a:pt x="0" y="29692"/>
                      <a:pt x="0" y="14758"/>
                      <a:pt x="1859" y="0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8673723" y="3654425"/>
                <a:ext cx="67802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67802" h="44450">
                    <a:moveTo>
                      <a:pt x="64831" y="0"/>
                    </a:moveTo>
                    <a:cubicBezTo>
                      <a:pt x="67802" y="14669"/>
                      <a:pt x="67794" y="29785"/>
                      <a:pt x="64808" y="44450"/>
                    </a:cubicBezTo>
                    <a:lnTo>
                      <a:pt x="0" y="44450"/>
                    </a:lnTo>
                    <a:cubicBezTo>
                      <a:pt x="1656" y="29682"/>
                      <a:pt x="1656" y="14780"/>
                      <a:pt x="0" y="0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8527771" y="3565825"/>
                <a:ext cx="93734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93734" h="66375">
                    <a:moveTo>
                      <a:pt x="93734" y="0"/>
                    </a:moveTo>
                    <a:cubicBezTo>
                      <a:pt x="90897" y="683"/>
                      <a:pt x="88442" y="2456"/>
                      <a:pt x="86900" y="4934"/>
                    </a:cubicBezTo>
                    <a:cubicBezTo>
                      <a:pt x="75087" y="23858"/>
                      <a:pt x="66524" y="44625"/>
                      <a:pt x="61563" y="66375"/>
                    </a:cubicBezTo>
                    <a:lnTo>
                      <a:pt x="0" y="66375"/>
                    </a:lnTo>
                    <a:cubicBezTo>
                      <a:pt x="16354" y="28945"/>
                      <a:pt x="51908" y="3489"/>
                      <a:pt x="92612" y="67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8612204" y="3589039"/>
                <a:ext cx="34893" cy="43172"/>
              </a:xfrm>
              <a:custGeom>
                <a:avLst/>
                <a:gdLst/>
                <a:ahLst/>
                <a:cxnLst/>
                <a:rect l="l" t="t" r="r" b="b"/>
                <a:pathLst>
                  <a:path w="34893" h="43172">
                    <a:moveTo>
                      <a:pt x="17447" y="0"/>
                    </a:moveTo>
                    <a:cubicBezTo>
                      <a:pt x="25130" y="13564"/>
                      <a:pt x="30995" y="28079"/>
                      <a:pt x="34893" y="43172"/>
                    </a:cubicBezTo>
                    <a:lnTo>
                      <a:pt x="0" y="43172"/>
                    </a:lnTo>
                    <a:cubicBezTo>
                      <a:pt x="3778" y="28537"/>
                      <a:pt x="9446" y="14280"/>
                      <a:pt x="17002" y="756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8637796" y="3565814"/>
                <a:ext cx="93734" cy="66386"/>
              </a:xfrm>
              <a:custGeom>
                <a:avLst/>
                <a:gdLst/>
                <a:ahLst/>
                <a:cxnLst/>
                <a:rect l="l" t="t" r="r" b="b"/>
                <a:pathLst>
                  <a:path w="93734" h="66386">
                    <a:moveTo>
                      <a:pt x="0" y="0"/>
                    </a:moveTo>
                    <a:cubicBezTo>
                      <a:pt x="41137" y="3038"/>
                      <a:pt x="77215" y="28590"/>
                      <a:pt x="93734" y="66386"/>
                    </a:cubicBezTo>
                    <a:lnTo>
                      <a:pt x="32171" y="66386"/>
                    </a:lnTo>
                    <a:cubicBezTo>
                      <a:pt x="27212" y="44632"/>
                      <a:pt x="18648" y="23862"/>
                      <a:pt x="6834" y="4934"/>
                    </a:cubicBezTo>
                    <a:cubicBezTo>
                      <a:pt x="5497" y="2792"/>
                      <a:pt x="3471" y="1170"/>
                      <a:pt x="1089" y="333"/>
                    </a:cubicBezTo>
                    <a:close/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</p:grpSp>
        <p:sp>
          <p:nvSpPr>
            <p:cNvPr id="44" name="TextBox 44"/>
            <p:cNvSpPr txBox="1"/>
            <p:nvPr/>
          </p:nvSpPr>
          <p:spPr>
            <a:xfrm>
              <a:off x="8908542" y="3569018"/>
              <a:ext cx="193104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开源与闭源,同台竞技。</a:t>
              </a:r>
            </a:p>
          </p:txBody>
        </p:sp>
        <p:sp>
          <p:nvSpPr>
            <p:cNvPr id="45" name="Freeform 45"/>
            <p:cNvSpPr/>
            <p:nvPr/>
          </p:nvSpPr>
          <p:spPr>
            <a:xfrm>
              <a:off x="8551862" y="4327524"/>
              <a:ext cx="155577" cy="222253"/>
            </a:xfrm>
            <a:custGeom>
              <a:avLst/>
              <a:gdLst/>
              <a:ahLst/>
              <a:cxnLst/>
              <a:rect l="l" t="t" r="r" b="b"/>
              <a:pathLst>
                <a:path w="155577" h="222253">
                  <a:moveTo>
                    <a:pt x="122239" y="1"/>
                  </a:moveTo>
                  <a:cubicBezTo>
                    <a:pt x="139892" y="0"/>
                    <a:pt x="154485" y="13760"/>
                    <a:pt x="155521" y="31383"/>
                  </a:cubicBezTo>
                  <a:lnTo>
                    <a:pt x="155576" y="33339"/>
                  </a:lnTo>
                  <a:lnTo>
                    <a:pt x="155576" y="188914"/>
                  </a:lnTo>
                  <a:cubicBezTo>
                    <a:pt x="155577" y="206567"/>
                    <a:pt x="141817" y="221160"/>
                    <a:pt x="124195" y="222196"/>
                  </a:cubicBezTo>
                  <a:lnTo>
                    <a:pt x="122239" y="222252"/>
                  </a:lnTo>
                  <a:lnTo>
                    <a:pt x="33339" y="222252"/>
                  </a:lnTo>
                  <a:cubicBezTo>
                    <a:pt x="15686" y="222253"/>
                    <a:pt x="1092" y="208492"/>
                    <a:pt x="57" y="190870"/>
                  </a:cubicBezTo>
                  <a:lnTo>
                    <a:pt x="1" y="188914"/>
                  </a:lnTo>
                  <a:lnTo>
                    <a:pt x="1" y="33339"/>
                  </a:lnTo>
                  <a:cubicBezTo>
                    <a:pt x="0" y="15686"/>
                    <a:pt x="13760" y="1092"/>
                    <a:pt x="31383" y="57"/>
                  </a:cubicBezTo>
                  <a:lnTo>
                    <a:pt x="33339" y="1"/>
                  </a:lnTo>
                  <a:lnTo>
                    <a:pt x="122239" y="1"/>
                  </a:lnTo>
                  <a:close/>
                  <a:moveTo>
                    <a:pt x="77789" y="155576"/>
                  </a:moveTo>
                  <a:cubicBezTo>
                    <a:pt x="72155" y="155577"/>
                    <a:pt x="67413" y="159794"/>
                    <a:pt x="66754" y="165389"/>
                  </a:cubicBezTo>
                  <a:lnTo>
                    <a:pt x="66676" y="166689"/>
                  </a:lnTo>
                  <a:lnTo>
                    <a:pt x="66754" y="168100"/>
                  </a:lnTo>
                  <a:cubicBezTo>
                    <a:pt x="67419" y="173690"/>
                    <a:pt x="72159" y="177900"/>
                    <a:pt x="77789" y="177900"/>
                  </a:cubicBezTo>
                  <a:cubicBezTo>
                    <a:pt x="83418" y="177900"/>
                    <a:pt x="88159" y="173690"/>
                    <a:pt x="88823" y="168100"/>
                  </a:cubicBezTo>
                  <a:lnTo>
                    <a:pt x="88901" y="166800"/>
                  </a:lnTo>
                  <a:lnTo>
                    <a:pt x="88823" y="165389"/>
                  </a:lnTo>
                  <a:cubicBezTo>
                    <a:pt x="88164" y="159794"/>
                    <a:pt x="83422" y="155577"/>
                    <a:pt x="77789" y="155576"/>
                  </a:cubicBezTo>
                  <a:close/>
                  <a:moveTo>
                    <a:pt x="88901" y="22226"/>
                  </a:moveTo>
                  <a:lnTo>
                    <a:pt x="66676" y="22226"/>
                  </a:lnTo>
                  <a:lnTo>
                    <a:pt x="65376" y="22304"/>
                  </a:lnTo>
                  <a:cubicBezTo>
                    <a:pt x="59786" y="22969"/>
                    <a:pt x="55576" y="27709"/>
                    <a:pt x="55576" y="33339"/>
                  </a:cubicBezTo>
                  <a:cubicBezTo>
                    <a:pt x="55576" y="38968"/>
                    <a:pt x="59786" y="43708"/>
                    <a:pt x="65376" y="44373"/>
                  </a:cubicBezTo>
                  <a:lnTo>
                    <a:pt x="66676" y="44451"/>
                  </a:lnTo>
                  <a:lnTo>
                    <a:pt x="88901" y="44451"/>
                  </a:lnTo>
                  <a:lnTo>
                    <a:pt x="90201" y="44373"/>
                  </a:lnTo>
                  <a:cubicBezTo>
                    <a:pt x="95792" y="43708"/>
                    <a:pt x="100001" y="38968"/>
                    <a:pt x="100001" y="33339"/>
                  </a:cubicBezTo>
                  <a:cubicBezTo>
                    <a:pt x="100001" y="27709"/>
                    <a:pt x="95792" y="22969"/>
                    <a:pt x="90201" y="22304"/>
                  </a:cubicBezTo>
                  <a:lnTo>
                    <a:pt x="88901" y="22226"/>
                  </a:lnTo>
                  <a:close/>
                </a:path>
              </a:pathLst>
            </a:custGeom>
            <a:solidFill>
              <a:srgbClr val="8F5A08"/>
            </a:solidFill>
            <a:ln>
              <a:noFill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8908542" y="4331018"/>
              <a:ext cx="193104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云端与端侧,分工协作。</a:t>
              </a: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8514825" y="5096937"/>
              <a:ext cx="218539" cy="207427"/>
              <a:chOff x="8514825" y="5096937"/>
              <a:chExt cx="218539" cy="207427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8662988" y="5230288"/>
                <a:ext cx="70376" cy="74076"/>
              </a:xfrm>
              <a:custGeom>
                <a:avLst/>
                <a:gdLst/>
                <a:ahLst/>
                <a:cxnLst/>
                <a:rect l="l" t="t" r="r" b="b"/>
                <a:pathLst>
                  <a:path w="70376" h="74076">
                    <a:moveTo>
                      <a:pt x="11113" y="48151"/>
                    </a:moveTo>
                    <a:cubicBezTo>
                      <a:pt x="4975" y="48151"/>
                      <a:pt x="0" y="43175"/>
                      <a:pt x="0" y="37038"/>
                    </a:cubicBezTo>
                    <a:cubicBezTo>
                      <a:pt x="0" y="30901"/>
                      <a:pt x="4975" y="25926"/>
                      <a:pt x="11113" y="25926"/>
                    </a:cubicBezTo>
                    <a:cubicBezTo>
                      <a:pt x="17250" y="25926"/>
                      <a:pt x="22225" y="20950"/>
                      <a:pt x="22225" y="14813"/>
                    </a:cubicBezTo>
                    <a:cubicBezTo>
                      <a:pt x="22225" y="0"/>
                      <a:pt x="44450" y="0"/>
                      <a:pt x="44450" y="14813"/>
                    </a:cubicBezTo>
                    <a:cubicBezTo>
                      <a:pt x="44450" y="20950"/>
                      <a:pt x="49425" y="25926"/>
                      <a:pt x="55563" y="25926"/>
                    </a:cubicBezTo>
                    <a:cubicBezTo>
                      <a:pt x="70376" y="25926"/>
                      <a:pt x="70376" y="48151"/>
                      <a:pt x="55563" y="48151"/>
                    </a:cubicBezTo>
                    <a:cubicBezTo>
                      <a:pt x="49425" y="48151"/>
                      <a:pt x="44450" y="53126"/>
                      <a:pt x="44450" y="59263"/>
                    </a:cubicBezTo>
                    <a:cubicBezTo>
                      <a:pt x="44450" y="74076"/>
                      <a:pt x="22225" y="74076"/>
                      <a:pt x="22225" y="59263"/>
                    </a:cubicBezTo>
                    <a:cubicBezTo>
                      <a:pt x="22225" y="53126"/>
                      <a:pt x="17250" y="48151"/>
                      <a:pt x="11113" y="48151"/>
                    </a:cubicBezTo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48" name="Freeform 48"/>
              <p:cNvSpPr/>
              <p:nvPr/>
            </p:nvSpPr>
            <p:spPr>
              <a:xfrm>
                <a:off x="8514825" y="5119162"/>
                <a:ext cx="162976" cy="159276"/>
              </a:xfrm>
              <a:custGeom>
                <a:avLst/>
                <a:gdLst/>
                <a:ahLst/>
                <a:cxnLst/>
                <a:rect l="l" t="t" r="r" b="b"/>
                <a:pathLst>
                  <a:path w="162976" h="159276">
                    <a:moveTo>
                      <a:pt x="14813" y="70376"/>
                    </a:moveTo>
                    <a:cubicBezTo>
                      <a:pt x="45499" y="70376"/>
                      <a:pt x="70376" y="45499"/>
                      <a:pt x="70376" y="14813"/>
                    </a:cubicBezTo>
                    <a:cubicBezTo>
                      <a:pt x="70376" y="0"/>
                      <a:pt x="92601" y="0"/>
                      <a:pt x="92601" y="14813"/>
                    </a:cubicBezTo>
                    <a:cubicBezTo>
                      <a:pt x="92601" y="45499"/>
                      <a:pt x="117477" y="70376"/>
                      <a:pt x="148163" y="70376"/>
                    </a:cubicBezTo>
                    <a:cubicBezTo>
                      <a:pt x="162976" y="70376"/>
                      <a:pt x="162976" y="92601"/>
                      <a:pt x="148163" y="92601"/>
                    </a:cubicBezTo>
                    <a:cubicBezTo>
                      <a:pt x="117477" y="92601"/>
                      <a:pt x="92601" y="117477"/>
                      <a:pt x="92601" y="148163"/>
                    </a:cubicBezTo>
                    <a:cubicBezTo>
                      <a:pt x="92601" y="154301"/>
                      <a:pt x="87625" y="159276"/>
                      <a:pt x="81488" y="159276"/>
                    </a:cubicBezTo>
                    <a:cubicBezTo>
                      <a:pt x="75351" y="159276"/>
                      <a:pt x="70376" y="154301"/>
                      <a:pt x="70376" y="148163"/>
                    </a:cubicBezTo>
                    <a:cubicBezTo>
                      <a:pt x="70376" y="117477"/>
                      <a:pt x="45499" y="92601"/>
                      <a:pt x="14813" y="92601"/>
                    </a:cubicBezTo>
                    <a:cubicBezTo>
                      <a:pt x="0" y="92601"/>
                      <a:pt x="0" y="70376"/>
                      <a:pt x="14813" y="70376"/>
                    </a:cubicBezTo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8662988" y="5096937"/>
                <a:ext cx="70376" cy="74076"/>
              </a:xfrm>
              <a:custGeom>
                <a:avLst/>
                <a:gdLst/>
                <a:ahLst/>
                <a:cxnLst/>
                <a:rect l="l" t="t" r="r" b="b"/>
                <a:pathLst>
                  <a:path w="70376" h="74076">
                    <a:moveTo>
                      <a:pt x="11113" y="48151"/>
                    </a:moveTo>
                    <a:cubicBezTo>
                      <a:pt x="4975" y="48151"/>
                      <a:pt x="0" y="43175"/>
                      <a:pt x="0" y="37038"/>
                    </a:cubicBezTo>
                    <a:cubicBezTo>
                      <a:pt x="0" y="30901"/>
                      <a:pt x="4975" y="25926"/>
                      <a:pt x="11113" y="25926"/>
                    </a:cubicBezTo>
                    <a:cubicBezTo>
                      <a:pt x="17250" y="25926"/>
                      <a:pt x="22225" y="20950"/>
                      <a:pt x="22225" y="14813"/>
                    </a:cubicBezTo>
                    <a:cubicBezTo>
                      <a:pt x="22225" y="0"/>
                      <a:pt x="44450" y="0"/>
                      <a:pt x="44450" y="14813"/>
                    </a:cubicBezTo>
                    <a:cubicBezTo>
                      <a:pt x="44450" y="20950"/>
                      <a:pt x="49425" y="25926"/>
                      <a:pt x="55563" y="25926"/>
                    </a:cubicBezTo>
                    <a:cubicBezTo>
                      <a:pt x="70376" y="25926"/>
                      <a:pt x="70376" y="48151"/>
                      <a:pt x="55563" y="48151"/>
                    </a:cubicBezTo>
                    <a:cubicBezTo>
                      <a:pt x="49425" y="48151"/>
                      <a:pt x="44450" y="53126"/>
                      <a:pt x="44450" y="59263"/>
                    </a:cubicBezTo>
                    <a:cubicBezTo>
                      <a:pt x="44450" y="74076"/>
                      <a:pt x="22225" y="74076"/>
                      <a:pt x="22225" y="59263"/>
                    </a:cubicBezTo>
                    <a:cubicBezTo>
                      <a:pt x="22225" y="53126"/>
                      <a:pt x="17250" y="48151"/>
                      <a:pt x="11113" y="48151"/>
                    </a:cubicBezTo>
                  </a:path>
                </a:pathLst>
              </a:custGeom>
              <a:solidFill>
                <a:srgbClr val="8F5A08"/>
              </a:solidFill>
              <a:ln>
                <a:noFill/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8908542" y="5093018"/>
              <a:ext cx="193104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多模态,让交互更自然。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762000" y="5562600"/>
            <a:ext cx="10668000" cy="609600"/>
            <a:chOff x="762000" y="5562600"/>
            <a:chExt cx="10668000" cy="609600"/>
          </a:xfrm>
        </p:grpSpPr>
        <p:sp>
          <p:nvSpPr>
            <p:cNvPr id="53" name="Rectangle 53"/>
            <p:cNvSpPr/>
            <p:nvPr/>
          </p:nvSpPr>
          <p:spPr>
            <a:xfrm>
              <a:off x="762000" y="5562600"/>
              <a:ext cx="10668000" cy="609600"/>
            </a:xfrm>
            <a:prstGeom prst="roundRect">
              <a:avLst>
                <a:gd name="adj" fmla="val 31250"/>
              </a:avLst>
            </a:prstGeom>
            <a:solidFill>
              <a:srgbClr val="FBF0DC"/>
            </a:solidFill>
            <a:ln>
              <a:noFill/>
            </a:ln>
          </p:spPr>
        </p:sp>
        <p:sp>
          <p:nvSpPr>
            <p:cNvPr id="54" name="TextBox 54"/>
            <p:cNvSpPr txBox="1"/>
            <p:nvPr/>
          </p:nvSpPr>
          <p:spPr>
            <a:xfrm>
              <a:off x="1057656" y="5749290"/>
              <a:ext cx="60862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从「工具」到「伙伴」:AI 正在进入每个人的工作流。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56" name="TextBox 56"/>
            <p:cNvSpPr txBox="1"/>
            <p:nvPr/>
          </p:nvSpPr>
          <p:spPr>
            <a:xfrm>
              <a:off x="756285" y="6412706"/>
              <a:ext cx="306250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参考资料:OpenAI · Stanford HAI · Meta AI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8F5A08"/>
                  </a:solidFill>
                  <a:latin typeface="Arial"/>
                  <a:ea typeface="Arial"/>
                  <a:cs typeface="Arial"/>
                </a:rPr>
                <a:t>10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FBF0D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A26408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第四章 · 大模型时代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D98E28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513889" cy="586740"/>
            <a:chOff x="746760" y="1219200"/>
            <a:chExt cx="551388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51388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走向未来:三大趋势与三重挑战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4417352" cy="410718"/>
            <a:chOff x="751332" y="1792605"/>
            <a:chExt cx="4417352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441735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技术加速向前,社会议题同步升温。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2000" y="2400300"/>
            <a:ext cx="1743075" cy="342900"/>
            <a:chOff x="762000" y="2400300"/>
            <a:chExt cx="1743075" cy="342900"/>
          </a:xfrm>
        </p:grpSpPr>
        <p:sp>
          <p:nvSpPr>
            <p:cNvPr id="15" name="Rectangle 15"/>
            <p:cNvSpPr/>
            <p:nvPr/>
          </p:nvSpPr>
          <p:spPr>
            <a:xfrm>
              <a:off x="762000" y="2400300"/>
              <a:ext cx="1743075" cy="3429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984123" y="2491264"/>
              <a:ext cx="125490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趋势 · 正在发生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191250" y="2400300"/>
            <a:ext cx="1743075" cy="342900"/>
            <a:chOff x="6191250" y="2400300"/>
            <a:chExt cx="1743075" cy="342900"/>
          </a:xfrm>
        </p:grpSpPr>
        <p:sp>
          <p:nvSpPr>
            <p:cNvPr id="18" name="Rectangle 18"/>
            <p:cNvSpPr/>
            <p:nvPr/>
          </p:nvSpPr>
          <p:spPr>
            <a:xfrm>
              <a:off x="6191250" y="2400300"/>
              <a:ext cx="1743075" cy="342900"/>
            </a:xfrm>
            <a:prstGeom prst="roundRect">
              <a:avLst>
                <a:gd name="adj" fmla="val 50000"/>
              </a:avLst>
            </a:prstGeom>
            <a:solidFill>
              <a:srgbClr val="B44F44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413373" y="2491264"/>
              <a:ext cx="125490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挑战 · 需要面对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762000" y="2914650"/>
            <a:ext cx="5238750" cy="800100"/>
            <a:chOff x="762000" y="2914650"/>
            <a:chExt cx="5238750" cy="800100"/>
          </a:xfrm>
        </p:grpSpPr>
        <p:sp>
          <p:nvSpPr>
            <p:cNvPr id="21" name="Rectangle 21"/>
            <p:cNvSpPr/>
            <p:nvPr/>
          </p:nvSpPr>
          <p:spPr>
            <a:xfrm>
              <a:off x="762000" y="291465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31" name="Group 31"/>
            <p:cNvGrpSpPr/>
            <p:nvPr/>
          </p:nvGrpSpPr>
          <p:grpSpPr>
            <a:xfrm>
              <a:off x="1015127" y="3168980"/>
              <a:ext cx="255728" cy="253326"/>
              <a:chOff x="1015127" y="3168980"/>
              <a:chExt cx="255728" cy="253326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152283" y="3346449"/>
                <a:ext cx="107112" cy="7585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75857">
                    <a:moveTo>
                      <a:pt x="107112" y="0"/>
                    </a:moveTo>
                    <a:cubicBezTo>
                      <a:pt x="88254" y="43206"/>
                      <a:pt x="47015" y="72411"/>
                      <a:pt x="0" y="75857"/>
                    </a:cubicBezTo>
                    <a:cubicBezTo>
                      <a:pt x="3252" y="75082"/>
                      <a:pt x="6068" y="73056"/>
                      <a:pt x="7836" y="70218"/>
                    </a:cubicBezTo>
                    <a:cubicBezTo>
                      <a:pt x="21335" y="48594"/>
                      <a:pt x="31122" y="24865"/>
                      <a:pt x="36792" y="13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1026604" y="3346449"/>
                <a:ext cx="107099" cy="75857"/>
              </a:xfrm>
              <a:custGeom>
                <a:avLst/>
                <a:gdLst/>
                <a:ahLst/>
                <a:cxnLst/>
                <a:rect l="l" t="t" r="r" b="b"/>
                <a:pathLst>
                  <a:path w="107099" h="75857">
                    <a:moveTo>
                      <a:pt x="70320" y="0"/>
                    </a:moveTo>
                    <a:cubicBezTo>
                      <a:pt x="75987" y="24861"/>
                      <a:pt x="85774" y="48599"/>
                      <a:pt x="99276" y="70231"/>
                    </a:cubicBezTo>
                    <a:cubicBezTo>
                      <a:pt x="101043" y="73061"/>
                      <a:pt x="103853" y="75082"/>
                      <a:pt x="107099" y="75857"/>
                    </a:cubicBezTo>
                    <a:cubicBezTo>
                      <a:pt x="60088" y="72406"/>
                      <a:pt x="18856" y="43202"/>
                      <a:pt x="0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1123061" y="3346449"/>
                <a:ext cx="39878" cy="49327"/>
              </a:xfrm>
              <a:custGeom>
                <a:avLst/>
                <a:gdLst/>
                <a:ahLst/>
                <a:cxnLst/>
                <a:rect l="l" t="t" r="r" b="b"/>
                <a:pathLst>
                  <a:path w="39878" h="49327">
                    <a:moveTo>
                      <a:pt x="39878" y="0"/>
                    </a:moveTo>
                    <a:cubicBezTo>
                      <a:pt x="35422" y="17245"/>
                      <a:pt x="28718" y="33829"/>
                      <a:pt x="19939" y="49327"/>
                    </a:cubicBezTo>
                    <a:cubicBezTo>
                      <a:pt x="11160" y="33829"/>
                      <a:pt x="4456" y="17245"/>
                      <a:pt x="0" y="0"/>
                    </a:cubicBezTo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1015127" y="3270250"/>
                <a:ext cx="77504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77504" h="50800">
                    <a:moveTo>
                      <a:pt x="77504" y="0"/>
                    </a:moveTo>
                    <a:cubicBezTo>
                      <a:pt x="75617" y="16881"/>
                      <a:pt x="75617" y="33919"/>
                      <a:pt x="77504" y="50800"/>
                    </a:cubicBezTo>
                    <a:lnTo>
                      <a:pt x="3438" y="50800"/>
                    </a:lnTo>
                    <a:cubicBezTo>
                      <a:pt x="9" y="34041"/>
                      <a:pt x="0" y="16762"/>
                      <a:pt x="3413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1116084" y="3270250"/>
                <a:ext cx="5383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3831" h="50800">
                    <a:moveTo>
                      <a:pt x="51706" y="0"/>
                    </a:moveTo>
                    <a:cubicBezTo>
                      <a:pt x="53831" y="16867"/>
                      <a:pt x="53831" y="33933"/>
                      <a:pt x="51706" y="50800"/>
                    </a:cubicBezTo>
                    <a:lnTo>
                      <a:pt x="2125" y="50800"/>
                    </a:lnTo>
                    <a:cubicBezTo>
                      <a:pt x="0" y="33933"/>
                      <a:pt x="0" y="16867"/>
                      <a:pt x="212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193368" y="3270250"/>
                <a:ext cx="77487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77487" h="50800">
                    <a:moveTo>
                      <a:pt x="74092" y="0"/>
                    </a:moveTo>
                    <a:cubicBezTo>
                      <a:pt x="77487" y="16764"/>
                      <a:pt x="77478" y="34039"/>
                      <a:pt x="74066" y="50800"/>
                    </a:cubicBezTo>
                    <a:lnTo>
                      <a:pt x="0" y="50800"/>
                    </a:lnTo>
                    <a:cubicBezTo>
                      <a:pt x="1892" y="33922"/>
                      <a:pt x="1892" y="16891"/>
                      <a:pt x="0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1026566" y="3168993"/>
                <a:ext cx="107124" cy="75857"/>
              </a:xfrm>
              <a:custGeom>
                <a:avLst/>
                <a:gdLst/>
                <a:ahLst/>
                <a:cxnLst/>
                <a:rect l="l" t="t" r="r" b="b"/>
                <a:pathLst>
                  <a:path w="107124" h="75857">
                    <a:moveTo>
                      <a:pt x="107124" y="0"/>
                    </a:moveTo>
                    <a:cubicBezTo>
                      <a:pt x="103881" y="781"/>
                      <a:pt x="101076" y="2806"/>
                      <a:pt x="99314" y="5639"/>
                    </a:cubicBezTo>
                    <a:cubicBezTo>
                      <a:pt x="85814" y="27266"/>
                      <a:pt x="76027" y="51000"/>
                      <a:pt x="70358" y="75857"/>
                    </a:cubicBezTo>
                    <a:lnTo>
                      <a:pt x="0" y="75857"/>
                    </a:lnTo>
                    <a:cubicBezTo>
                      <a:pt x="18691" y="33080"/>
                      <a:pt x="59323" y="3987"/>
                      <a:pt x="105842" y="76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1123061" y="3195523"/>
                <a:ext cx="39878" cy="49339"/>
              </a:xfrm>
              <a:custGeom>
                <a:avLst/>
                <a:gdLst/>
                <a:ahLst/>
                <a:cxnLst/>
                <a:rect l="l" t="t" r="r" b="b"/>
                <a:pathLst>
                  <a:path w="39878" h="49339">
                    <a:moveTo>
                      <a:pt x="19939" y="0"/>
                    </a:moveTo>
                    <a:cubicBezTo>
                      <a:pt x="28719" y="15501"/>
                      <a:pt x="35423" y="32090"/>
                      <a:pt x="39878" y="49339"/>
                    </a:cubicBezTo>
                    <a:lnTo>
                      <a:pt x="0" y="49339"/>
                    </a:lnTo>
                    <a:cubicBezTo>
                      <a:pt x="4318" y="32614"/>
                      <a:pt x="10795" y="16319"/>
                      <a:pt x="19431" y="864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1152309" y="3168980"/>
                <a:ext cx="107124" cy="75870"/>
              </a:xfrm>
              <a:custGeom>
                <a:avLst/>
                <a:gdLst/>
                <a:ahLst/>
                <a:cxnLst/>
                <a:rect l="l" t="t" r="r" b="b"/>
                <a:pathLst>
                  <a:path w="107124" h="75870">
                    <a:moveTo>
                      <a:pt x="0" y="0"/>
                    </a:moveTo>
                    <a:cubicBezTo>
                      <a:pt x="47013" y="3472"/>
                      <a:pt x="88245" y="32674"/>
                      <a:pt x="107124" y="75870"/>
                    </a:cubicBezTo>
                    <a:lnTo>
                      <a:pt x="36766" y="75870"/>
                    </a:lnTo>
                    <a:cubicBezTo>
                      <a:pt x="31099" y="51008"/>
                      <a:pt x="21312" y="27270"/>
                      <a:pt x="7810" y="5639"/>
                    </a:cubicBezTo>
                    <a:cubicBezTo>
                      <a:pt x="6283" y="3191"/>
                      <a:pt x="3967" y="1337"/>
                      <a:pt x="1245" y="381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1438656" y="30822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多模态融合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440942" y="3397568"/>
              <a:ext cx="273977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文字、图像、语音走向统一理解。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62000" y="3848100"/>
            <a:ext cx="5238750" cy="800100"/>
            <a:chOff x="762000" y="3848100"/>
            <a:chExt cx="5238750" cy="800100"/>
          </a:xfrm>
        </p:grpSpPr>
        <p:sp>
          <p:nvSpPr>
            <p:cNvPr id="35" name="Rectangle 35"/>
            <p:cNvSpPr/>
            <p:nvPr/>
          </p:nvSpPr>
          <p:spPr>
            <a:xfrm>
              <a:off x="762000" y="384810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36" name="Freeform 36"/>
            <p:cNvSpPr/>
            <p:nvPr/>
          </p:nvSpPr>
          <p:spPr>
            <a:xfrm>
              <a:off x="1015996" y="4102099"/>
              <a:ext cx="254629" cy="254005"/>
            </a:xfrm>
            <a:custGeom>
              <a:avLst/>
              <a:gdLst/>
              <a:ahLst/>
              <a:cxnLst/>
              <a:rect l="l" t="t" r="r" b="b"/>
              <a:pathLst>
                <a:path w="254629" h="254005">
                  <a:moveTo>
                    <a:pt x="101604" y="1"/>
                  </a:moveTo>
                  <a:cubicBezTo>
                    <a:pt x="121779" y="0"/>
                    <a:pt x="138457" y="15726"/>
                    <a:pt x="139640" y="35866"/>
                  </a:cubicBezTo>
                  <a:lnTo>
                    <a:pt x="139704" y="38101"/>
                  </a:lnTo>
                  <a:lnTo>
                    <a:pt x="139704" y="50801"/>
                  </a:lnTo>
                  <a:lnTo>
                    <a:pt x="177804" y="50801"/>
                  </a:lnTo>
                  <a:cubicBezTo>
                    <a:pt x="191096" y="50797"/>
                    <a:pt x="202143" y="61041"/>
                    <a:pt x="203140" y="74296"/>
                  </a:cubicBezTo>
                  <a:lnTo>
                    <a:pt x="203204" y="76201"/>
                  </a:lnTo>
                  <a:lnTo>
                    <a:pt x="203204" y="114301"/>
                  </a:lnTo>
                  <a:lnTo>
                    <a:pt x="215904" y="114301"/>
                  </a:lnTo>
                  <a:cubicBezTo>
                    <a:pt x="236525" y="114281"/>
                    <a:pt x="253419" y="130671"/>
                    <a:pt x="254024" y="151283"/>
                  </a:cubicBezTo>
                  <a:cubicBezTo>
                    <a:pt x="254629" y="171895"/>
                    <a:pt x="238725" y="189247"/>
                    <a:pt x="218139" y="190437"/>
                  </a:cubicBezTo>
                  <a:lnTo>
                    <a:pt x="215904" y="190501"/>
                  </a:lnTo>
                  <a:lnTo>
                    <a:pt x="203204" y="190501"/>
                  </a:lnTo>
                  <a:lnTo>
                    <a:pt x="203204" y="228601"/>
                  </a:lnTo>
                  <a:cubicBezTo>
                    <a:pt x="203208" y="241893"/>
                    <a:pt x="192963" y="252940"/>
                    <a:pt x="179709" y="253937"/>
                  </a:cubicBezTo>
                  <a:lnTo>
                    <a:pt x="177804" y="254000"/>
                  </a:lnTo>
                  <a:lnTo>
                    <a:pt x="139704" y="254000"/>
                  </a:lnTo>
                  <a:cubicBezTo>
                    <a:pt x="126412" y="254005"/>
                    <a:pt x="115364" y="243760"/>
                    <a:pt x="114367" y="230506"/>
                  </a:cubicBezTo>
                  <a:lnTo>
                    <a:pt x="114304" y="228601"/>
                  </a:lnTo>
                  <a:lnTo>
                    <a:pt x="114304" y="215901"/>
                  </a:lnTo>
                  <a:cubicBezTo>
                    <a:pt x="114296" y="209181"/>
                    <a:pt x="109056" y="203630"/>
                    <a:pt x="102348" y="203237"/>
                  </a:cubicBezTo>
                  <a:cubicBezTo>
                    <a:pt x="95640" y="202843"/>
                    <a:pt x="89787" y="207742"/>
                    <a:pt x="88993" y="214415"/>
                  </a:cubicBezTo>
                  <a:lnTo>
                    <a:pt x="88904" y="215901"/>
                  </a:lnTo>
                  <a:lnTo>
                    <a:pt x="88904" y="228601"/>
                  </a:lnTo>
                  <a:cubicBezTo>
                    <a:pt x="88908" y="241893"/>
                    <a:pt x="78664" y="252940"/>
                    <a:pt x="65409" y="253937"/>
                  </a:cubicBezTo>
                  <a:lnTo>
                    <a:pt x="63504" y="254000"/>
                  </a:lnTo>
                  <a:lnTo>
                    <a:pt x="25404" y="254000"/>
                  </a:lnTo>
                  <a:cubicBezTo>
                    <a:pt x="12112" y="254005"/>
                    <a:pt x="1065" y="243760"/>
                    <a:pt x="68" y="230506"/>
                  </a:cubicBezTo>
                  <a:lnTo>
                    <a:pt x="4" y="228601"/>
                  </a:lnTo>
                  <a:lnTo>
                    <a:pt x="4" y="190501"/>
                  </a:lnTo>
                  <a:cubicBezTo>
                    <a:pt x="0" y="177209"/>
                    <a:pt x="10244" y="166161"/>
                    <a:pt x="23499" y="165164"/>
                  </a:cubicBezTo>
                  <a:lnTo>
                    <a:pt x="25404" y="165101"/>
                  </a:lnTo>
                  <a:lnTo>
                    <a:pt x="38104" y="165101"/>
                  </a:lnTo>
                  <a:cubicBezTo>
                    <a:pt x="44824" y="165093"/>
                    <a:pt x="50374" y="159853"/>
                    <a:pt x="50768" y="153145"/>
                  </a:cubicBezTo>
                  <a:cubicBezTo>
                    <a:pt x="51162" y="146437"/>
                    <a:pt x="46262" y="140583"/>
                    <a:pt x="39590" y="139790"/>
                  </a:cubicBezTo>
                  <a:lnTo>
                    <a:pt x="38104" y="139701"/>
                  </a:lnTo>
                  <a:lnTo>
                    <a:pt x="25404" y="139701"/>
                  </a:lnTo>
                  <a:cubicBezTo>
                    <a:pt x="12112" y="139705"/>
                    <a:pt x="1065" y="129460"/>
                    <a:pt x="68" y="116206"/>
                  </a:cubicBezTo>
                  <a:lnTo>
                    <a:pt x="4" y="114301"/>
                  </a:lnTo>
                  <a:lnTo>
                    <a:pt x="4" y="76201"/>
                  </a:lnTo>
                  <a:cubicBezTo>
                    <a:pt x="0" y="62909"/>
                    <a:pt x="10244" y="51861"/>
                    <a:pt x="23499" y="50864"/>
                  </a:cubicBezTo>
                  <a:lnTo>
                    <a:pt x="25404" y="50801"/>
                  </a:lnTo>
                  <a:lnTo>
                    <a:pt x="63504" y="50801"/>
                  </a:lnTo>
                  <a:lnTo>
                    <a:pt x="63504" y="38101"/>
                  </a:lnTo>
                  <a:cubicBezTo>
                    <a:pt x="63504" y="17059"/>
                    <a:pt x="80562" y="1"/>
                    <a:pt x="101604" y="1"/>
                  </a:cubicBez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1438656" y="4015740"/>
              <a:ext cx="174411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智能体(Agent)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440942" y="4331018"/>
              <a:ext cx="320320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从「会说」到</a:t>
              </a:r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「会做」</a:t>
              </a: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,自主完成任务。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62000" y="4781550"/>
            <a:ext cx="5238750" cy="800100"/>
            <a:chOff x="762000" y="4781550"/>
            <a:chExt cx="5238750" cy="800100"/>
          </a:xfrm>
        </p:grpSpPr>
        <p:sp>
          <p:nvSpPr>
            <p:cNvPr id="40" name="Rectangle 40"/>
            <p:cNvSpPr/>
            <p:nvPr/>
          </p:nvSpPr>
          <p:spPr>
            <a:xfrm>
              <a:off x="762000" y="478155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41" name="Freeform 41"/>
            <p:cNvSpPr/>
            <p:nvPr/>
          </p:nvSpPr>
          <p:spPr>
            <a:xfrm>
              <a:off x="1054099" y="5035549"/>
              <a:ext cx="177802" cy="254002"/>
            </a:xfrm>
            <a:custGeom>
              <a:avLst/>
              <a:gdLst/>
              <a:ahLst/>
              <a:cxnLst/>
              <a:rect l="l" t="t" r="r" b="b"/>
              <a:pathLst>
                <a:path w="177802" h="254002">
                  <a:moveTo>
                    <a:pt x="139701" y="1"/>
                  </a:moveTo>
                  <a:cubicBezTo>
                    <a:pt x="159875" y="0"/>
                    <a:pt x="176554" y="15726"/>
                    <a:pt x="177737" y="35866"/>
                  </a:cubicBezTo>
                  <a:lnTo>
                    <a:pt x="177801" y="38101"/>
                  </a:lnTo>
                  <a:lnTo>
                    <a:pt x="177801" y="215901"/>
                  </a:lnTo>
                  <a:cubicBezTo>
                    <a:pt x="177802" y="236075"/>
                    <a:pt x="162076" y="252753"/>
                    <a:pt x="141936" y="253937"/>
                  </a:cubicBezTo>
                  <a:lnTo>
                    <a:pt x="139701" y="254000"/>
                  </a:lnTo>
                  <a:lnTo>
                    <a:pt x="38101" y="254000"/>
                  </a:lnTo>
                  <a:cubicBezTo>
                    <a:pt x="17926" y="254002"/>
                    <a:pt x="1248" y="238276"/>
                    <a:pt x="65" y="218136"/>
                  </a:cubicBezTo>
                  <a:lnTo>
                    <a:pt x="1" y="215901"/>
                  </a:lnTo>
                  <a:lnTo>
                    <a:pt x="1" y="38101"/>
                  </a:lnTo>
                  <a:cubicBezTo>
                    <a:pt x="0" y="17926"/>
                    <a:pt x="15726" y="1248"/>
                    <a:pt x="35866" y="65"/>
                  </a:cubicBezTo>
                  <a:lnTo>
                    <a:pt x="38101" y="1"/>
                  </a:lnTo>
                  <a:lnTo>
                    <a:pt x="139701" y="1"/>
                  </a:lnTo>
                  <a:close/>
                  <a:moveTo>
                    <a:pt x="88901" y="177801"/>
                  </a:moveTo>
                  <a:cubicBezTo>
                    <a:pt x="82462" y="177802"/>
                    <a:pt x="77043" y="182620"/>
                    <a:pt x="76290" y="189015"/>
                  </a:cubicBezTo>
                  <a:lnTo>
                    <a:pt x="76201" y="190501"/>
                  </a:lnTo>
                  <a:lnTo>
                    <a:pt x="76290" y="192114"/>
                  </a:lnTo>
                  <a:cubicBezTo>
                    <a:pt x="77050" y="198502"/>
                    <a:pt x="82467" y="203313"/>
                    <a:pt x="88901" y="203313"/>
                  </a:cubicBezTo>
                  <a:cubicBezTo>
                    <a:pt x="95335" y="203313"/>
                    <a:pt x="100752" y="198502"/>
                    <a:pt x="101512" y="192114"/>
                  </a:cubicBezTo>
                  <a:lnTo>
                    <a:pt x="101601" y="190628"/>
                  </a:lnTo>
                  <a:lnTo>
                    <a:pt x="101512" y="189015"/>
                  </a:lnTo>
                  <a:cubicBezTo>
                    <a:pt x="100759" y="182620"/>
                    <a:pt x="95339" y="177802"/>
                    <a:pt x="88901" y="177801"/>
                  </a:cubicBezTo>
                  <a:close/>
                  <a:moveTo>
                    <a:pt x="101601" y="25401"/>
                  </a:moveTo>
                  <a:lnTo>
                    <a:pt x="76201" y="25401"/>
                  </a:lnTo>
                  <a:lnTo>
                    <a:pt x="74715" y="25490"/>
                  </a:lnTo>
                  <a:cubicBezTo>
                    <a:pt x="68326" y="26250"/>
                    <a:pt x="63515" y="31667"/>
                    <a:pt x="63515" y="38101"/>
                  </a:cubicBezTo>
                  <a:cubicBezTo>
                    <a:pt x="63515" y="44535"/>
                    <a:pt x="68326" y="49952"/>
                    <a:pt x="74715" y="50712"/>
                  </a:cubicBezTo>
                  <a:lnTo>
                    <a:pt x="76201" y="50801"/>
                  </a:lnTo>
                  <a:lnTo>
                    <a:pt x="101601" y="50801"/>
                  </a:lnTo>
                  <a:lnTo>
                    <a:pt x="103087" y="50712"/>
                  </a:lnTo>
                  <a:cubicBezTo>
                    <a:pt x="109475" y="49952"/>
                    <a:pt x="114287" y="44535"/>
                    <a:pt x="114287" y="38101"/>
                  </a:cubicBezTo>
                  <a:cubicBezTo>
                    <a:pt x="114287" y="31667"/>
                    <a:pt x="109475" y="26250"/>
                    <a:pt x="103087" y="25490"/>
                  </a:cubicBezTo>
                  <a:lnTo>
                    <a:pt x="101601" y="25401"/>
                  </a:ln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1438656" y="49491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端侧小模型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440942" y="5264468"/>
              <a:ext cx="302849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手机也能跑 AI,离线可用、更私密。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191250" y="2914650"/>
            <a:ext cx="5238750" cy="800100"/>
            <a:chOff x="6191250" y="2914650"/>
            <a:chExt cx="5238750" cy="800100"/>
          </a:xfrm>
        </p:grpSpPr>
        <p:sp>
          <p:nvSpPr>
            <p:cNvPr id="45" name="Rectangle 45"/>
            <p:cNvSpPr/>
            <p:nvPr/>
          </p:nvSpPr>
          <p:spPr>
            <a:xfrm>
              <a:off x="6191250" y="291465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46" name="Freeform 46"/>
            <p:cNvSpPr/>
            <p:nvPr/>
          </p:nvSpPr>
          <p:spPr>
            <a:xfrm>
              <a:off x="6439499" y="3168650"/>
              <a:ext cx="265488" cy="254135"/>
            </a:xfrm>
            <a:custGeom>
              <a:avLst/>
              <a:gdLst/>
              <a:ahLst/>
              <a:cxnLst/>
              <a:rect l="l" t="t" r="r" b="b"/>
              <a:pathLst>
                <a:path w="265488" h="254135">
                  <a:moveTo>
                    <a:pt x="132725" y="0"/>
                  </a:moveTo>
                  <a:lnTo>
                    <a:pt x="134223" y="89"/>
                  </a:lnTo>
                  <a:lnTo>
                    <a:pt x="134973" y="190"/>
                  </a:lnTo>
                  <a:lnTo>
                    <a:pt x="135747" y="356"/>
                  </a:lnTo>
                  <a:lnTo>
                    <a:pt x="137157" y="787"/>
                  </a:lnTo>
                  <a:cubicBezTo>
                    <a:pt x="138131" y="1146"/>
                    <a:pt x="139056" y="1624"/>
                    <a:pt x="139913" y="2210"/>
                  </a:cubicBezTo>
                  <a:lnTo>
                    <a:pt x="141234" y="3251"/>
                  </a:lnTo>
                  <a:lnTo>
                    <a:pt x="144472" y="6020"/>
                  </a:lnTo>
                  <a:cubicBezTo>
                    <a:pt x="170092" y="27299"/>
                    <a:pt x="202471" y="38726"/>
                    <a:pt x="235772" y="38240"/>
                  </a:cubicBezTo>
                  <a:lnTo>
                    <a:pt x="240116" y="38113"/>
                  </a:lnTo>
                  <a:cubicBezTo>
                    <a:pt x="245960" y="37846"/>
                    <a:pt x="251230" y="41606"/>
                    <a:pt x="252879" y="47218"/>
                  </a:cubicBezTo>
                  <a:cubicBezTo>
                    <a:pt x="265488" y="90110"/>
                    <a:pt x="260164" y="136281"/>
                    <a:pt x="238124" y="175177"/>
                  </a:cubicBezTo>
                  <a:cubicBezTo>
                    <a:pt x="216083" y="214073"/>
                    <a:pt x="179212" y="242367"/>
                    <a:pt x="135938" y="253593"/>
                  </a:cubicBezTo>
                  <a:cubicBezTo>
                    <a:pt x="133847" y="254135"/>
                    <a:pt x="131653" y="254135"/>
                    <a:pt x="129562" y="253593"/>
                  </a:cubicBezTo>
                  <a:cubicBezTo>
                    <a:pt x="86286" y="242370"/>
                    <a:pt x="49411" y="214076"/>
                    <a:pt x="27369" y="175180"/>
                  </a:cubicBezTo>
                  <a:cubicBezTo>
                    <a:pt x="5326" y="136284"/>
                    <a:pt x="0" y="90112"/>
                    <a:pt x="12608" y="47218"/>
                  </a:cubicBezTo>
                  <a:cubicBezTo>
                    <a:pt x="14258" y="41606"/>
                    <a:pt x="19528" y="37846"/>
                    <a:pt x="25372" y="38113"/>
                  </a:cubicBezTo>
                  <a:cubicBezTo>
                    <a:pt x="60138" y="39702"/>
                    <a:pt x="94245" y="28257"/>
                    <a:pt x="121015" y="6020"/>
                  </a:cubicBezTo>
                  <a:lnTo>
                    <a:pt x="124355" y="3162"/>
                  </a:lnTo>
                  <a:lnTo>
                    <a:pt x="125575" y="2210"/>
                  </a:lnTo>
                  <a:cubicBezTo>
                    <a:pt x="126431" y="1624"/>
                    <a:pt x="127357" y="1146"/>
                    <a:pt x="128331" y="787"/>
                  </a:cubicBezTo>
                  <a:lnTo>
                    <a:pt x="129753" y="356"/>
                  </a:lnTo>
                  <a:cubicBezTo>
                    <a:pt x="130251" y="235"/>
                    <a:pt x="130755" y="146"/>
                    <a:pt x="131264" y="89"/>
                  </a:cubicBezTo>
                  <a:lnTo>
                    <a:pt x="132725" y="0"/>
                  </a:lnTo>
                  <a:close/>
                  <a:moveTo>
                    <a:pt x="132750" y="88900"/>
                  </a:moveTo>
                  <a:cubicBezTo>
                    <a:pt x="119458" y="88896"/>
                    <a:pt x="108411" y="99140"/>
                    <a:pt x="107414" y="112395"/>
                  </a:cubicBezTo>
                  <a:lnTo>
                    <a:pt x="107350" y="114300"/>
                  </a:lnTo>
                  <a:lnTo>
                    <a:pt x="107414" y="116205"/>
                  </a:lnTo>
                  <a:cubicBezTo>
                    <a:pt x="108049" y="124574"/>
                    <a:pt x="112779" y="132090"/>
                    <a:pt x="120050" y="136283"/>
                  </a:cubicBezTo>
                  <a:lnTo>
                    <a:pt x="120050" y="158750"/>
                  </a:lnTo>
                  <a:lnTo>
                    <a:pt x="120139" y="160235"/>
                  </a:lnTo>
                  <a:cubicBezTo>
                    <a:pt x="120933" y="166908"/>
                    <a:pt x="126787" y="171807"/>
                    <a:pt x="133494" y="171414"/>
                  </a:cubicBezTo>
                  <a:cubicBezTo>
                    <a:pt x="140202" y="171020"/>
                    <a:pt x="145443" y="165469"/>
                    <a:pt x="145450" y="158750"/>
                  </a:cubicBezTo>
                  <a:lnTo>
                    <a:pt x="145463" y="136296"/>
                  </a:lnTo>
                  <a:cubicBezTo>
                    <a:pt x="155420" y="130547"/>
                    <a:pt x="160273" y="118825"/>
                    <a:pt x="157295" y="107720"/>
                  </a:cubicBezTo>
                  <a:cubicBezTo>
                    <a:pt x="154316" y="96614"/>
                    <a:pt x="144248" y="88895"/>
                    <a:pt x="132750" y="88900"/>
                  </a:cubicBezTo>
                  <a:close/>
                </a:path>
              </a:pathLst>
            </a:custGeom>
            <a:solidFill>
              <a:srgbClr val="C25E52"/>
            </a:solidFill>
            <a:ln>
              <a:noFill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6867906" y="30822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可信与安全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870192" y="3397568"/>
              <a:ext cx="283972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输出可靠、可控、可追溯,是底线。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6191250" y="3848100"/>
            <a:ext cx="5238750" cy="800100"/>
            <a:chOff x="6191250" y="3848100"/>
            <a:chExt cx="5238750" cy="800100"/>
          </a:xfrm>
        </p:grpSpPr>
        <p:sp>
          <p:nvSpPr>
            <p:cNvPr id="50" name="Rectangle 50"/>
            <p:cNvSpPr/>
            <p:nvPr/>
          </p:nvSpPr>
          <p:spPr>
            <a:xfrm>
              <a:off x="6191250" y="384810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51" name="Freeform 51"/>
            <p:cNvSpPr/>
            <p:nvPr/>
          </p:nvSpPr>
          <p:spPr>
            <a:xfrm>
              <a:off x="6431997" y="4127500"/>
              <a:ext cx="279940" cy="203199"/>
            </a:xfrm>
            <a:custGeom>
              <a:avLst/>
              <a:gdLst/>
              <a:ahLst/>
              <a:cxnLst/>
              <a:rect l="l" t="t" r="r" b="b"/>
              <a:pathLst>
                <a:path w="279940" h="203199">
                  <a:moveTo>
                    <a:pt x="140253" y="0"/>
                  </a:moveTo>
                  <a:cubicBezTo>
                    <a:pt x="194736" y="0"/>
                    <a:pt x="240113" y="30848"/>
                    <a:pt x="275698" y="90856"/>
                  </a:cubicBezTo>
                  <a:lnTo>
                    <a:pt x="278492" y="95669"/>
                  </a:lnTo>
                  <a:lnTo>
                    <a:pt x="279064" y="96939"/>
                  </a:lnTo>
                  <a:lnTo>
                    <a:pt x="279445" y="97993"/>
                  </a:lnTo>
                  <a:lnTo>
                    <a:pt x="279622" y="98691"/>
                  </a:lnTo>
                  <a:lnTo>
                    <a:pt x="279800" y="99733"/>
                  </a:lnTo>
                  <a:lnTo>
                    <a:pt x="279940" y="101003"/>
                  </a:lnTo>
                  <a:lnTo>
                    <a:pt x="279940" y="102400"/>
                  </a:lnTo>
                  <a:lnTo>
                    <a:pt x="279762" y="103810"/>
                  </a:lnTo>
                  <a:cubicBezTo>
                    <a:pt x="279679" y="104281"/>
                    <a:pt x="279568" y="104748"/>
                    <a:pt x="279432" y="105207"/>
                  </a:cubicBezTo>
                  <a:lnTo>
                    <a:pt x="278937" y="106578"/>
                  </a:lnTo>
                  <a:lnTo>
                    <a:pt x="278479" y="107531"/>
                  </a:lnTo>
                  <a:lnTo>
                    <a:pt x="278276" y="107912"/>
                  </a:lnTo>
                  <a:cubicBezTo>
                    <a:pt x="243174" y="169329"/>
                    <a:pt x="198266" y="201637"/>
                    <a:pt x="144228" y="203149"/>
                  </a:cubicBezTo>
                  <a:lnTo>
                    <a:pt x="140253" y="203199"/>
                  </a:lnTo>
                  <a:cubicBezTo>
                    <a:pt x="84424" y="203199"/>
                    <a:pt x="38183" y="170827"/>
                    <a:pt x="2230" y="107899"/>
                  </a:cubicBezTo>
                  <a:cubicBezTo>
                    <a:pt x="0" y="103995"/>
                    <a:pt x="0" y="99204"/>
                    <a:pt x="2230" y="95301"/>
                  </a:cubicBezTo>
                  <a:cubicBezTo>
                    <a:pt x="38183" y="32372"/>
                    <a:pt x="84424" y="0"/>
                    <a:pt x="140253" y="0"/>
                  </a:cubicBezTo>
                  <a:close/>
                  <a:moveTo>
                    <a:pt x="140253" y="63500"/>
                  </a:moveTo>
                  <a:cubicBezTo>
                    <a:pt x="119211" y="63500"/>
                    <a:pt x="102153" y="80558"/>
                    <a:pt x="102153" y="101600"/>
                  </a:cubicBezTo>
                  <a:cubicBezTo>
                    <a:pt x="102153" y="122642"/>
                    <a:pt x="119211" y="139700"/>
                    <a:pt x="140253" y="139700"/>
                  </a:cubicBezTo>
                  <a:cubicBezTo>
                    <a:pt x="161295" y="139700"/>
                    <a:pt x="178353" y="122642"/>
                    <a:pt x="178353" y="101600"/>
                  </a:cubicBezTo>
                  <a:cubicBezTo>
                    <a:pt x="178353" y="80558"/>
                    <a:pt x="161295" y="63500"/>
                    <a:pt x="140253" y="63500"/>
                  </a:cubicBezTo>
                </a:path>
              </a:pathLst>
            </a:custGeom>
            <a:solidFill>
              <a:srgbClr val="C25E52"/>
            </a:solidFill>
            <a:ln>
              <a:noFill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6867906" y="401574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真伪与隐私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6870192" y="4331018"/>
              <a:ext cx="283972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深度伪造与数据隐私,带来新难题。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6191250" y="4781550"/>
            <a:ext cx="5238750" cy="800100"/>
            <a:chOff x="6191250" y="4781550"/>
            <a:chExt cx="5238750" cy="800100"/>
          </a:xfrm>
        </p:grpSpPr>
        <p:sp>
          <p:nvSpPr>
            <p:cNvPr id="55" name="Rectangle 55"/>
            <p:cNvSpPr/>
            <p:nvPr/>
          </p:nvSpPr>
          <p:spPr>
            <a:xfrm>
              <a:off x="6191250" y="4781550"/>
              <a:ext cx="5238750" cy="800100"/>
            </a:xfrm>
            <a:prstGeom prst="roundRect">
              <a:avLst>
                <a:gd name="adj" fmla="val 2619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56" name="Freeform 56"/>
            <p:cNvSpPr/>
            <p:nvPr/>
          </p:nvSpPr>
          <p:spPr>
            <a:xfrm>
              <a:off x="6445250" y="5035550"/>
              <a:ext cx="253987" cy="241299"/>
            </a:xfrm>
            <a:custGeom>
              <a:avLst/>
              <a:gdLst/>
              <a:ahLst/>
              <a:cxnLst/>
              <a:rect l="l" t="t" r="r" b="b"/>
              <a:pathLst>
                <a:path w="253987" h="241299">
                  <a:moveTo>
                    <a:pt x="127000" y="0"/>
                  </a:moveTo>
                  <a:cubicBezTo>
                    <a:pt x="134014" y="0"/>
                    <a:pt x="139700" y="5686"/>
                    <a:pt x="139700" y="12700"/>
                  </a:cubicBezTo>
                  <a:lnTo>
                    <a:pt x="139700" y="27330"/>
                  </a:lnTo>
                  <a:lnTo>
                    <a:pt x="205219" y="38252"/>
                  </a:lnTo>
                  <a:cubicBezTo>
                    <a:pt x="208439" y="38742"/>
                    <a:pt x="211339" y="40475"/>
                    <a:pt x="213296" y="43078"/>
                  </a:cubicBezTo>
                  <a:lnTo>
                    <a:pt x="213817" y="43828"/>
                  </a:lnTo>
                  <a:lnTo>
                    <a:pt x="214553" y="45123"/>
                  </a:lnTo>
                  <a:lnTo>
                    <a:pt x="252958" y="121958"/>
                  </a:lnTo>
                  <a:lnTo>
                    <a:pt x="253402" y="123152"/>
                  </a:lnTo>
                  <a:lnTo>
                    <a:pt x="253720" y="124371"/>
                  </a:lnTo>
                  <a:lnTo>
                    <a:pt x="253923" y="125641"/>
                  </a:lnTo>
                  <a:lnTo>
                    <a:pt x="253987" y="127165"/>
                  </a:lnTo>
                  <a:lnTo>
                    <a:pt x="253949" y="127939"/>
                  </a:lnTo>
                  <a:cubicBezTo>
                    <a:pt x="253464" y="155620"/>
                    <a:pt x="230884" y="177804"/>
                    <a:pt x="203199" y="177800"/>
                  </a:cubicBezTo>
                  <a:cubicBezTo>
                    <a:pt x="175143" y="177800"/>
                    <a:pt x="152400" y="155056"/>
                    <a:pt x="152400" y="127000"/>
                  </a:cubicBezTo>
                  <a:cubicBezTo>
                    <a:pt x="152402" y="125029"/>
                    <a:pt x="152863" y="123085"/>
                    <a:pt x="153746" y="121323"/>
                  </a:cubicBezTo>
                  <a:lnTo>
                    <a:pt x="184137" y="60490"/>
                  </a:lnTo>
                  <a:lnTo>
                    <a:pt x="139700" y="53086"/>
                  </a:lnTo>
                  <a:lnTo>
                    <a:pt x="139700" y="215899"/>
                  </a:lnTo>
                  <a:lnTo>
                    <a:pt x="190500" y="215899"/>
                  </a:lnTo>
                  <a:cubicBezTo>
                    <a:pt x="197514" y="215899"/>
                    <a:pt x="203199" y="221585"/>
                    <a:pt x="203199" y="228599"/>
                  </a:cubicBezTo>
                  <a:cubicBezTo>
                    <a:pt x="203199" y="235613"/>
                    <a:pt x="197514" y="241299"/>
                    <a:pt x="190500" y="241299"/>
                  </a:cubicBezTo>
                  <a:lnTo>
                    <a:pt x="63500" y="241299"/>
                  </a:lnTo>
                  <a:cubicBezTo>
                    <a:pt x="56486" y="241299"/>
                    <a:pt x="50800" y="235613"/>
                    <a:pt x="50800" y="228599"/>
                  </a:cubicBezTo>
                  <a:cubicBezTo>
                    <a:pt x="50800" y="221585"/>
                    <a:pt x="56486" y="215899"/>
                    <a:pt x="63500" y="215899"/>
                  </a:cubicBezTo>
                  <a:lnTo>
                    <a:pt x="114300" y="215899"/>
                  </a:lnTo>
                  <a:lnTo>
                    <a:pt x="114300" y="53086"/>
                  </a:lnTo>
                  <a:lnTo>
                    <a:pt x="69850" y="60490"/>
                  </a:lnTo>
                  <a:lnTo>
                    <a:pt x="100558" y="121958"/>
                  </a:lnTo>
                  <a:lnTo>
                    <a:pt x="101003" y="123152"/>
                  </a:lnTo>
                  <a:lnTo>
                    <a:pt x="101320" y="124371"/>
                  </a:lnTo>
                  <a:lnTo>
                    <a:pt x="101524" y="125641"/>
                  </a:lnTo>
                  <a:lnTo>
                    <a:pt x="101587" y="127165"/>
                  </a:lnTo>
                  <a:lnTo>
                    <a:pt x="101549" y="127939"/>
                  </a:lnTo>
                  <a:cubicBezTo>
                    <a:pt x="101064" y="155620"/>
                    <a:pt x="78484" y="177804"/>
                    <a:pt x="50800" y="177800"/>
                  </a:cubicBezTo>
                  <a:cubicBezTo>
                    <a:pt x="22744" y="177800"/>
                    <a:pt x="0" y="155056"/>
                    <a:pt x="0" y="127000"/>
                  </a:cubicBezTo>
                  <a:cubicBezTo>
                    <a:pt x="2" y="125029"/>
                    <a:pt x="463" y="123085"/>
                    <a:pt x="1346" y="121323"/>
                  </a:cubicBezTo>
                  <a:lnTo>
                    <a:pt x="39878" y="44297"/>
                  </a:lnTo>
                  <a:lnTo>
                    <a:pt x="40373" y="43523"/>
                  </a:lnTo>
                  <a:lnTo>
                    <a:pt x="40691" y="43091"/>
                  </a:lnTo>
                  <a:cubicBezTo>
                    <a:pt x="42648" y="40487"/>
                    <a:pt x="45548" y="38755"/>
                    <a:pt x="48768" y="38265"/>
                  </a:cubicBezTo>
                  <a:lnTo>
                    <a:pt x="114300" y="27318"/>
                  </a:lnTo>
                  <a:lnTo>
                    <a:pt x="114300" y="12700"/>
                  </a:lnTo>
                  <a:cubicBezTo>
                    <a:pt x="114300" y="5686"/>
                    <a:pt x="119986" y="0"/>
                    <a:pt x="127000" y="0"/>
                  </a:cubicBezTo>
                </a:path>
              </a:pathLst>
            </a:custGeom>
            <a:solidFill>
              <a:srgbClr val="C25E52"/>
            </a:solidFill>
            <a:ln>
              <a:noFill/>
            </a:ln>
          </p:spPr>
        </p:sp>
        <p:sp>
          <p:nvSpPr>
            <p:cNvPr id="57" name="TextBox 57"/>
            <p:cNvSpPr txBox="1"/>
            <p:nvPr/>
          </p:nvSpPr>
          <p:spPr>
            <a:xfrm>
              <a:off x="6867906" y="49491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治理与就业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6870192" y="5264468"/>
              <a:ext cx="265798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规则建设与岗位转型,需要时间。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62000" y="5734050"/>
            <a:ext cx="10668000" cy="533400"/>
            <a:chOff x="762000" y="5734050"/>
            <a:chExt cx="10668000" cy="533400"/>
          </a:xfrm>
        </p:grpSpPr>
        <p:sp>
          <p:nvSpPr>
            <p:cNvPr id="60" name="Rectangle 60"/>
            <p:cNvSpPr/>
            <p:nvPr/>
          </p:nvSpPr>
          <p:spPr>
            <a:xfrm>
              <a:off x="762000" y="5734050"/>
              <a:ext cx="10668000" cy="533400"/>
            </a:xfrm>
            <a:prstGeom prst="roundRect">
              <a:avLst>
                <a:gd name="adj" fmla="val 32143"/>
              </a:avLst>
            </a:prstGeom>
            <a:solidFill>
              <a:srgbClr val="EFEBFB"/>
            </a:solidFill>
            <a:ln>
              <a:noFill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1057656" y="5882640"/>
              <a:ext cx="48143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把 AI 当作工具,更当作一项新的</a:t>
              </a:r>
              <a:r>
                <a:rPr lang="zh-CN" sz="180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基础素养</a:t>
              </a:r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。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63" name="TextBox 63"/>
            <p:cNvSpPr txBox="1"/>
            <p:nvPr/>
          </p:nvSpPr>
          <p:spPr>
            <a:xfrm>
              <a:off x="756285" y="6412706"/>
              <a:ext cx="404055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参考资料:Stanford HAI(AI Index)· European Commission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8F5A08"/>
                  </a:solidFill>
                  <a:latin typeface="Arial"/>
                  <a:ea typeface="Arial"/>
                  <a:cs typeface="Arial"/>
                </a:rPr>
                <a:t>11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10077450" y="4419600"/>
            <a:ext cx="3810000" cy="3810000"/>
          </a:xfrm>
          <a:prstGeom prst="ellipse">
            <a:avLst/>
          </a:prstGeom>
          <a:solidFill>
            <a:srgbClr val="EFEBFB"/>
          </a:solidFill>
          <a:ln>
            <a:noFill/>
          </a:ln>
        </p:spPr>
      </p:sp>
      <p:sp>
        <p:nvSpPr>
          <p:cNvPr id="3" name="Ellipse 3"/>
          <p:cNvSpPr/>
          <p:nvPr/>
        </p:nvSpPr>
        <p:spPr>
          <a:xfrm>
            <a:off x="10553700" y="1181100"/>
            <a:ext cx="228600" cy="228600"/>
          </a:xfrm>
          <a:prstGeom prst="ellipse">
            <a:avLst/>
          </a:prstGeom>
          <a:solidFill>
            <a:srgbClr val="F5B84F"/>
          </a:solidFill>
          <a:ln>
            <a:noFill/>
          </a:ln>
        </p:spPr>
      </p:sp>
      <p:sp>
        <p:nvSpPr>
          <p:cNvPr id="4" name="Ellipse 4"/>
          <p:cNvSpPr/>
          <p:nvPr/>
        </p:nvSpPr>
        <p:spPr>
          <a:xfrm>
            <a:off x="10267950" y="1028700"/>
            <a:ext cx="1371600" cy="1371600"/>
          </a:xfrm>
          <a:prstGeom prst="ellipse">
            <a:avLst/>
          </a:prstGeom>
          <a:noFill/>
          <a:ln w="28575">
            <a:solidFill>
              <a:srgbClr val="C7BDF7"/>
            </a:solidFill>
          </a:ln>
        </p:spPr>
      </p:sp>
      <p:grpSp>
        <p:nvGrpSpPr>
          <p:cNvPr id="7" name="Group 7"/>
          <p:cNvGrpSpPr/>
          <p:nvPr/>
        </p:nvGrpSpPr>
        <p:grpSpPr>
          <a:xfrm>
            <a:off x="914400" y="990600"/>
            <a:ext cx="1876425" cy="419100"/>
            <a:chOff x="914400" y="990600"/>
            <a:chExt cx="1876425" cy="419100"/>
          </a:xfrm>
        </p:grpSpPr>
        <p:sp>
          <p:nvSpPr>
            <p:cNvPr id="5" name="Rectangle 5"/>
            <p:cNvSpPr/>
            <p:nvPr/>
          </p:nvSpPr>
          <p:spPr>
            <a:xfrm>
              <a:off x="914400" y="990600"/>
              <a:ext cx="1876425" cy="4191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117473" y="1129189"/>
              <a:ext cx="1427218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结语 · 下一段浪潮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9160" y="1828800"/>
            <a:ext cx="6264593" cy="1177290"/>
            <a:chOff x="899160" y="1828800"/>
            <a:chExt cx="6264593" cy="1177290"/>
          </a:xfrm>
        </p:grpSpPr>
        <p:sp>
          <p:nvSpPr>
            <p:cNvPr id="8" name="TextBox 8"/>
            <p:cNvSpPr txBox="1"/>
            <p:nvPr/>
          </p:nvSpPr>
          <p:spPr>
            <a:xfrm>
              <a:off x="899160" y="1828800"/>
              <a:ext cx="6264593" cy="11772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4650"/>
                </a:lnSpc>
              </a:pPr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低谷与爆发交替,AI 一路波浪式前行;</a:t>
              </a:r>
              <a:br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下一段浪潮,正由</a:t>
              </a:r>
              <a:r>
                <a:rPr lang="zh-CN" sz="300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你们这一代</a:t>
              </a:r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书写。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2000250" y="3619500"/>
            <a:ext cx="8191500" cy="1143000"/>
          </a:xfrm>
          <a:prstGeom prst="arc">
            <a:avLst>
              <a:gd name="adj1" fmla="val 11041200"/>
              <a:gd name="adj2" fmla="val 21358800"/>
            </a:avLst>
          </a:prstGeom>
          <a:noFill/>
          <a:ln w="28575">
            <a:solidFill>
              <a:srgbClr val="B4A8F2"/>
            </a:solidFill>
          </a:ln>
        </p:spPr>
      </p:sp>
      <p:grpSp>
        <p:nvGrpSpPr>
          <p:cNvPr id="15" name="Group 15"/>
          <p:cNvGrpSpPr/>
          <p:nvPr/>
        </p:nvGrpSpPr>
        <p:grpSpPr>
          <a:xfrm>
            <a:off x="762000" y="4762500"/>
            <a:ext cx="3381375" cy="1047750"/>
            <a:chOff x="762000" y="4762500"/>
            <a:chExt cx="3381375" cy="1047750"/>
          </a:xfrm>
        </p:grpSpPr>
        <p:sp>
          <p:nvSpPr>
            <p:cNvPr id="11" name="Rectangle 11"/>
            <p:cNvSpPr/>
            <p:nvPr/>
          </p:nvSpPr>
          <p:spPr>
            <a:xfrm>
              <a:off x="762000" y="4762500"/>
              <a:ext cx="3381375" cy="1047750"/>
            </a:xfrm>
            <a:prstGeom prst="roundRect">
              <a:avLst>
                <a:gd name="adj" fmla="val 21818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990600" y="4914900"/>
              <a:ext cx="266700" cy="5715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981456" y="5139690"/>
              <a:ext cx="134375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01 打好基础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83742" y="5493068"/>
              <a:ext cx="251002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数学与编程,理解 AI 的底气。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400550" y="4762500"/>
            <a:ext cx="3381375" cy="1047750"/>
            <a:chOff x="4400550" y="4762500"/>
            <a:chExt cx="3381375" cy="1047750"/>
          </a:xfrm>
        </p:grpSpPr>
        <p:sp>
          <p:nvSpPr>
            <p:cNvPr id="16" name="Rectangle 16"/>
            <p:cNvSpPr/>
            <p:nvPr/>
          </p:nvSpPr>
          <p:spPr>
            <a:xfrm>
              <a:off x="4400550" y="4762500"/>
              <a:ext cx="3381375" cy="1047750"/>
            </a:xfrm>
            <a:prstGeom prst="roundRect">
              <a:avLst>
                <a:gd name="adj" fmla="val 21818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4629150" y="4914900"/>
              <a:ext cx="266700" cy="57150"/>
            </a:xfrm>
            <a:prstGeom prst="roundRect">
              <a:avLst>
                <a:gd name="adj" fmla="val 50000"/>
              </a:avLst>
            </a:prstGeom>
            <a:solidFill>
              <a:srgbClr val="0E7364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620006" y="5139690"/>
              <a:ext cx="134375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02 用好工具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22292" y="5493068"/>
              <a:ext cx="231800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用 AI 辅助学习,学会提问。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039100" y="4762500"/>
            <a:ext cx="3381375" cy="1047750"/>
            <a:chOff x="8039100" y="4762500"/>
            <a:chExt cx="3381375" cy="1047750"/>
          </a:xfrm>
        </p:grpSpPr>
        <p:sp>
          <p:nvSpPr>
            <p:cNvPr id="21" name="Rectangle 21"/>
            <p:cNvSpPr/>
            <p:nvPr/>
          </p:nvSpPr>
          <p:spPr>
            <a:xfrm>
              <a:off x="8039100" y="4762500"/>
              <a:ext cx="3381375" cy="1047750"/>
            </a:xfrm>
            <a:prstGeom prst="roundRect">
              <a:avLst>
                <a:gd name="adj" fmla="val 21818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2" name="Rectangle 22"/>
            <p:cNvSpPr/>
            <p:nvPr/>
          </p:nvSpPr>
          <p:spPr>
            <a:xfrm>
              <a:off x="8267700" y="4914900"/>
              <a:ext cx="266700" cy="57150"/>
            </a:xfrm>
            <a:prstGeom prst="roundRect">
              <a:avLst>
                <a:gd name="adj" fmla="val 50000"/>
              </a:avLst>
            </a:prstGeom>
            <a:solidFill>
              <a:srgbClr val="D98E28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8258556" y="5139690"/>
              <a:ext cx="134375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03 保持判断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260842" y="5493068"/>
              <a:ext cx="193104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不盲信输出,亲手实践。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08685" y="6412706"/>
            <a:ext cx="10527030" cy="220028"/>
            <a:chOff x="908685" y="6412706"/>
            <a:chExt cx="10527030" cy="220028"/>
          </a:xfrm>
        </p:grpSpPr>
        <p:sp>
          <p:nvSpPr>
            <p:cNvPr id="26" name="TextBox 26"/>
            <p:cNvSpPr txBox="1"/>
            <p:nvPr/>
          </p:nvSpPr>
          <p:spPr>
            <a:xfrm>
              <a:off x="908685" y="6412706"/>
              <a:ext cx="139101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谢谢观看 · 欢迎交流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260672" y="6412706"/>
              <a:ext cx="217504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资料整理自公开权威来源 · 2026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FEBFB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1714500" cy="342900"/>
            <a:chOff x="762000" y="342900"/>
            <a:chExt cx="1714500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1714500" cy="3429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25490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目录 · 本讲脉络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46760" y="1219200"/>
            <a:ext cx="1645920" cy="586740"/>
            <a:chOff x="746760" y="1219200"/>
            <a:chExt cx="1645920" cy="586740"/>
          </a:xfrm>
        </p:grpSpPr>
        <p:sp>
          <p:nvSpPr>
            <p:cNvPr id="6" name="TextBox 6"/>
            <p:cNvSpPr txBox="1"/>
            <p:nvPr/>
          </p:nvSpPr>
          <p:spPr>
            <a:xfrm>
              <a:off x="746760" y="1219200"/>
              <a:ext cx="1645920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本讲目录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1332" y="1792605"/>
            <a:ext cx="5548160" cy="410718"/>
            <a:chOff x="751332" y="1792605"/>
            <a:chExt cx="5548160" cy="410718"/>
          </a:xfrm>
        </p:grpSpPr>
        <p:sp>
          <p:nvSpPr>
            <p:cNvPr id="8" name="TextBox 8"/>
            <p:cNvSpPr txBox="1"/>
            <p:nvPr/>
          </p:nvSpPr>
          <p:spPr>
            <a:xfrm>
              <a:off x="751332" y="1792605"/>
              <a:ext cx="554816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四个章节,从思想的起点到正在发生的未来。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2000" y="2438400"/>
            <a:ext cx="10668000" cy="838200"/>
            <a:chOff x="762000" y="2438400"/>
            <a:chExt cx="10668000" cy="838200"/>
          </a:xfrm>
        </p:grpSpPr>
        <p:sp>
          <p:nvSpPr>
            <p:cNvPr id="10" name="Rectangle 10"/>
            <p:cNvSpPr/>
            <p:nvPr/>
          </p:nvSpPr>
          <p:spPr>
            <a:xfrm>
              <a:off x="762000" y="2438400"/>
              <a:ext cx="106680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1" name="Ellipse 11"/>
            <p:cNvSpPr/>
            <p:nvPr/>
          </p:nvSpPr>
          <p:spPr>
            <a:xfrm>
              <a:off x="1038225" y="2600325"/>
              <a:ext cx="514350" cy="514350"/>
            </a:xfrm>
            <a:prstGeom prst="ellipse">
              <a:avLst/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71165" y="2762250"/>
              <a:ext cx="24846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819656" y="2691765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起源与奠基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821942" y="3007042"/>
              <a:ext cx="429362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从图灵之问到达特茅斯会议,「人工智能」正式得名。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9601200" y="270510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EFEBFB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9859167" y="2767489"/>
              <a:ext cx="1008065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80" b="1" dirty="0">
                  <a:solidFill>
                    <a:srgbClr val="5A47D6"/>
                  </a:solidFill>
                  <a:latin typeface="Arial"/>
                  <a:ea typeface="Arial"/>
                  <a:cs typeface="Arial"/>
                </a:rPr>
                <a:t>1940s–1956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62000" y="3409950"/>
            <a:ext cx="10668000" cy="838200"/>
            <a:chOff x="762000" y="3409950"/>
            <a:chExt cx="10668000" cy="838200"/>
          </a:xfrm>
        </p:grpSpPr>
        <p:sp>
          <p:nvSpPr>
            <p:cNvPr id="18" name="Rectangle 18"/>
            <p:cNvSpPr/>
            <p:nvPr/>
          </p:nvSpPr>
          <p:spPr>
            <a:xfrm>
              <a:off x="762000" y="3409950"/>
              <a:ext cx="106680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9" name="Ellipse 19"/>
            <p:cNvSpPr/>
            <p:nvPr/>
          </p:nvSpPr>
          <p:spPr>
            <a:xfrm>
              <a:off x="1038225" y="3571875"/>
              <a:ext cx="514350" cy="514350"/>
            </a:xfrm>
            <a:prstGeom prst="ellipse">
              <a:avLst/>
            </a:prstGeom>
            <a:solidFill>
              <a:srgbClr val="5C6B8A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71165" y="3733800"/>
              <a:ext cx="24846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819656" y="3663315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曲折前行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821942" y="3978592"/>
              <a:ext cx="429362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期望与现实的差距拉大,两次寒冬与专家系统的兴衰。</a:t>
              </a:r>
            </a:p>
          </p:txBody>
        </p:sp>
        <p:sp>
          <p:nvSpPr>
            <p:cNvPr id="23" name="Rectangle 23"/>
            <p:cNvSpPr/>
            <p:nvPr/>
          </p:nvSpPr>
          <p:spPr>
            <a:xfrm>
              <a:off x="9601200" y="367665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EAEEF6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9809412" y="3739039"/>
              <a:ext cx="1107576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8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1960s–1980s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62000" y="4381500"/>
            <a:ext cx="10668000" cy="838200"/>
            <a:chOff x="762000" y="4381500"/>
            <a:chExt cx="10668000" cy="838200"/>
          </a:xfrm>
        </p:grpSpPr>
        <p:sp>
          <p:nvSpPr>
            <p:cNvPr id="26" name="Rectangle 26"/>
            <p:cNvSpPr/>
            <p:nvPr/>
          </p:nvSpPr>
          <p:spPr>
            <a:xfrm>
              <a:off x="762000" y="4381500"/>
              <a:ext cx="106680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7" name="Ellipse 27"/>
            <p:cNvSpPr/>
            <p:nvPr/>
          </p:nvSpPr>
          <p:spPr>
            <a:xfrm>
              <a:off x="1038225" y="4543425"/>
              <a:ext cx="514350" cy="514350"/>
            </a:xfrm>
            <a:prstGeom prst="ellipse">
              <a:avLst/>
            </a:prstGeom>
            <a:solidFill>
              <a:srgbClr val="178F7E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171165" y="4705350"/>
              <a:ext cx="24846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03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819656" y="4634865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复苏与爆发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821942" y="4950142"/>
              <a:ext cx="302146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数据与算力齐备,深度学习全面引爆。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9601200" y="464820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E3F3EF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9809412" y="4710589"/>
              <a:ext cx="1107576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80" b="1" dirty="0">
                  <a:solidFill>
                    <a:srgbClr val="0E7364"/>
                  </a:solidFill>
                  <a:latin typeface="Arial"/>
                  <a:ea typeface="Arial"/>
                  <a:cs typeface="Arial"/>
                </a:rPr>
                <a:t>1990s–2010s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62000" y="5353050"/>
            <a:ext cx="10668000" cy="838200"/>
            <a:chOff x="762000" y="5353050"/>
            <a:chExt cx="10668000" cy="838200"/>
          </a:xfrm>
        </p:grpSpPr>
        <p:sp>
          <p:nvSpPr>
            <p:cNvPr id="34" name="Rectangle 34"/>
            <p:cNvSpPr/>
            <p:nvPr/>
          </p:nvSpPr>
          <p:spPr>
            <a:xfrm>
              <a:off x="762000" y="5353050"/>
              <a:ext cx="10668000" cy="838200"/>
            </a:xfrm>
            <a:prstGeom prst="roundRect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35" name="Ellipse 35"/>
            <p:cNvSpPr/>
            <p:nvPr/>
          </p:nvSpPr>
          <p:spPr>
            <a:xfrm>
              <a:off x="1038225" y="5514975"/>
              <a:ext cx="514350" cy="514350"/>
            </a:xfrm>
            <a:prstGeom prst="ellipse">
              <a:avLst/>
            </a:prstGeom>
            <a:solidFill>
              <a:srgbClr val="D98E28"/>
            </a:solidFill>
            <a:ln>
              <a:noFill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1171165" y="5676900"/>
              <a:ext cx="24846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04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819656" y="5606415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大模型时代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821942" y="5921692"/>
              <a:ext cx="327812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生成式 AI 破圈,技术与社会议题同行。</a:t>
              </a:r>
            </a:p>
          </p:txBody>
        </p:sp>
        <p:sp>
          <p:nvSpPr>
            <p:cNvPr id="39" name="Rectangle 39"/>
            <p:cNvSpPr/>
            <p:nvPr/>
          </p:nvSpPr>
          <p:spPr>
            <a:xfrm>
              <a:off x="9601200" y="561975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FBF0DC"/>
            </a:solidFill>
            <a:ln>
              <a:noFill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9935632" y="5682139"/>
              <a:ext cx="85513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8F5A08"/>
                  </a:solidFill>
                  <a:latin typeface="Arial"/>
                  <a:ea typeface="Microsoft YaHei"/>
                  <a:cs typeface="Arial"/>
                </a:rPr>
                <a:t>2017–至今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42" name="TextBox 42"/>
            <p:cNvSpPr txBox="1"/>
            <p:nvPr/>
          </p:nvSpPr>
          <p:spPr>
            <a:xfrm>
              <a:off x="756285" y="6412706"/>
              <a:ext cx="24464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人工智能发展历程与趋势 · 科普分享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5A47D6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FEBFB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第一章 · 起源与奠基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513889" cy="586740"/>
            <a:chOff x="746760" y="1219200"/>
            <a:chExt cx="551388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51388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起源:从神经元模型到学科诞生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7244372" cy="410718"/>
            <a:chOff x="751332" y="1792605"/>
            <a:chExt cx="7244372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724437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从一份数学构想到一场夏季研讨会,学科的种子就此埋下。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000250" y="2743200"/>
            <a:ext cx="8191500" cy="1657350"/>
          </a:xfrm>
          <a:prstGeom prst="arc">
            <a:avLst>
              <a:gd name="adj1" fmla="val 11149000"/>
              <a:gd name="adj2" fmla="val 21251000"/>
            </a:avLst>
          </a:prstGeom>
          <a:noFill/>
          <a:ln w="28575">
            <a:solidFill>
              <a:srgbClr val="B4A8F2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2162175" y="2457450"/>
            <a:ext cx="7867650" cy="1028700"/>
            <a:chOff x="2162175" y="2457450"/>
            <a:chExt cx="7867650" cy="1028700"/>
          </a:xfrm>
        </p:grpSpPr>
        <p:sp>
          <p:nvSpPr>
            <p:cNvPr id="16" name="Ellipse 16"/>
            <p:cNvSpPr/>
            <p:nvPr/>
          </p:nvSpPr>
          <p:spPr>
            <a:xfrm>
              <a:off x="2162175" y="2914650"/>
              <a:ext cx="571500" cy="571500"/>
            </a:xfrm>
            <a:prstGeom prst="ellipse">
              <a:avLst/>
            </a:prstGeom>
            <a:solidFill>
              <a:srgbClr val="6C5CE7"/>
            </a:solidFill>
            <a:ln w="28575">
              <a:solidFill>
                <a:srgbClr val="FFFFFF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2255246" y="3128010"/>
              <a:ext cx="38535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1943</a:t>
              </a:r>
            </a:p>
          </p:txBody>
        </p:sp>
        <p:sp>
          <p:nvSpPr>
            <p:cNvPr id="18" name="Ellipse 18"/>
            <p:cNvSpPr/>
            <p:nvPr/>
          </p:nvSpPr>
          <p:spPr>
            <a:xfrm>
              <a:off x="5810250" y="2457450"/>
              <a:ext cx="571500" cy="571500"/>
            </a:xfrm>
            <a:prstGeom prst="ellipse">
              <a:avLst/>
            </a:prstGeom>
            <a:solidFill>
              <a:srgbClr val="6C5CE7"/>
            </a:solidFill>
            <a:ln w="28575">
              <a:solidFill>
                <a:srgbClr val="FFFFFF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5903321" y="2670810"/>
              <a:ext cx="38535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1950</a:t>
              </a:r>
            </a:p>
          </p:txBody>
        </p:sp>
        <p:sp>
          <p:nvSpPr>
            <p:cNvPr id="20" name="Ellipse 20"/>
            <p:cNvSpPr/>
            <p:nvPr/>
          </p:nvSpPr>
          <p:spPr>
            <a:xfrm>
              <a:off x="9458325" y="2914650"/>
              <a:ext cx="571500" cy="571500"/>
            </a:xfrm>
            <a:prstGeom prst="ellipse">
              <a:avLst/>
            </a:prstGeom>
            <a:solidFill>
              <a:srgbClr val="6C5CE7"/>
            </a:solidFill>
            <a:ln w="28575">
              <a:solidFill>
                <a:srgbClr val="FFFFFF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551396" y="3128010"/>
              <a:ext cx="38535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1956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62000" y="3810000"/>
            <a:ext cx="3381375" cy="2286000"/>
            <a:chOff x="762000" y="3810000"/>
            <a:chExt cx="3381375" cy="2286000"/>
          </a:xfrm>
        </p:grpSpPr>
        <p:sp>
          <p:nvSpPr>
            <p:cNvPr id="23" name="Rectangle 23"/>
            <p:cNvSpPr/>
            <p:nvPr/>
          </p:nvSpPr>
          <p:spPr>
            <a:xfrm>
              <a:off x="762000" y="3810000"/>
              <a:ext cx="3381375" cy="2286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31" name="Group 31"/>
            <p:cNvGrpSpPr/>
            <p:nvPr/>
          </p:nvGrpSpPr>
          <p:grpSpPr>
            <a:xfrm>
              <a:off x="1097690" y="4134031"/>
              <a:ext cx="318729" cy="330626"/>
              <a:chOff x="1097690" y="4134031"/>
              <a:chExt cx="318729" cy="330626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193800" y="4241800"/>
                <a:ext cx="127569" cy="128120"/>
              </a:xfrm>
              <a:custGeom>
                <a:avLst/>
                <a:gdLst/>
                <a:ahLst/>
                <a:cxnLst/>
                <a:rect l="l" t="t" r="r" b="b"/>
                <a:pathLst>
                  <a:path w="127569" h="128120">
                    <a:moveTo>
                      <a:pt x="63500" y="0"/>
                    </a:moveTo>
                    <a:cubicBezTo>
                      <a:pt x="98158" y="0"/>
                      <a:pt x="126414" y="27789"/>
                      <a:pt x="126991" y="62441"/>
                    </a:cubicBezTo>
                    <a:cubicBezTo>
                      <a:pt x="127569" y="97094"/>
                      <a:pt x="100255" y="125809"/>
                      <a:pt x="65617" y="126965"/>
                    </a:cubicBezTo>
                    <a:cubicBezTo>
                      <a:pt x="30979" y="128120"/>
                      <a:pt x="1812" y="101289"/>
                      <a:pt x="79" y="66675"/>
                    </a:cubicBezTo>
                    <a:lnTo>
                      <a:pt x="0" y="63500"/>
                    </a:lnTo>
                    <a:lnTo>
                      <a:pt x="79" y="60325"/>
                    </a:lnTo>
                    <a:cubicBezTo>
                      <a:pt x="1771" y="26531"/>
                      <a:pt x="29664" y="0"/>
                      <a:pt x="63500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1241425" y="4432301"/>
                <a:ext cx="31750" cy="32356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2356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6034"/>
                    </a:lnTo>
                    <a:cubicBezTo>
                      <a:pt x="31741" y="24433"/>
                      <a:pt x="25190" y="31372"/>
                      <a:pt x="16805" y="31864"/>
                    </a:cubicBezTo>
                    <a:cubicBezTo>
                      <a:pt x="8420" y="32356"/>
                      <a:pt x="1103" y="26232"/>
                      <a:pt x="111" y="17891"/>
                    </a:cubicBezTo>
                    <a:lnTo>
                      <a:pt x="0" y="15875"/>
                    </a:lnTo>
                    <a:cubicBezTo>
                      <a:pt x="0" y="7107"/>
                      <a:pt x="7107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1098550" y="4241800"/>
                <a:ext cx="31750" cy="32356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2356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6034"/>
                    </a:lnTo>
                    <a:cubicBezTo>
                      <a:pt x="31741" y="24433"/>
                      <a:pt x="25190" y="31372"/>
                      <a:pt x="16805" y="31864"/>
                    </a:cubicBezTo>
                    <a:cubicBezTo>
                      <a:pt x="8420" y="32356"/>
                      <a:pt x="1103" y="26232"/>
                      <a:pt x="111" y="17891"/>
                    </a:cubicBezTo>
                    <a:lnTo>
                      <a:pt x="0" y="15875"/>
                    </a:lnTo>
                    <a:cubicBezTo>
                      <a:pt x="0" y="11665"/>
                      <a:pt x="1673" y="7627"/>
                      <a:pt x="4650" y="4650"/>
                    </a:cubicBezTo>
                    <a:cubicBezTo>
                      <a:pt x="7627" y="1673"/>
                      <a:pt x="11665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384301" y="4241800"/>
                <a:ext cx="31750" cy="32356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2356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6034"/>
                    </a:lnTo>
                    <a:cubicBezTo>
                      <a:pt x="31741" y="24433"/>
                      <a:pt x="25190" y="31372"/>
                      <a:pt x="16805" y="31864"/>
                    </a:cubicBezTo>
                    <a:cubicBezTo>
                      <a:pt x="8420" y="32356"/>
                      <a:pt x="1103" y="26232"/>
                      <a:pt x="111" y="17891"/>
                    </a:cubicBezTo>
                    <a:lnTo>
                      <a:pt x="0" y="15875"/>
                    </a:lnTo>
                    <a:cubicBezTo>
                      <a:pt x="0" y="7107"/>
                      <a:pt x="7107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1097690" y="4304932"/>
                <a:ext cx="112353" cy="145728"/>
              </a:xfrm>
              <a:custGeom>
                <a:avLst/>
                <a:gdLst/>
                <a:ahLst/>
                <a:cxnLst/>
                <a:rect l="l" t="t" r="r" b="b"/>
                <a:pathLst>
                  <a:path w="112353" h="145728">
                    <a:moveTo>
                      <a:pt x="14989" y="463"/>
                    </a:moveTo>
                    <a:cubicBezTo>
                      <a:pt x="19174" y="0"/>
                      <a:pt x="23372" y="1218"/>
                      <a:pt x="26659" y="3850"/>
                    </a:cubicBezTo>
                    <a:cubicBezTo>
                      <a:pt x="29946" y="6482"/>
                      <a:pt x="32052" y="10312"/>
                      <a:pt x="32515" y="14497"/>
                    </a:cubicBezTo>
                    <a:cubicBezTo>
                      <a:pt x="37300" y="57779"/>
                      <a:pt x="63927" y="95592"/>
                      <a:pt x="103064" y="114684"/>
                    </a:cubicBezTo>
                    <a:cubicBezTo>
                      <a:pt x="108165" y="117168"/>
                      <a:pt x="111554" y="122186"/>
                      <a:pt x="111954" y="127846"/>
                    </a:cubicBezTo>
                    <a:cubicBezTo>
                      <a:pt x="112353" y="133506"/>
                      <a:pt x="109703" y="138949"/>
                      <a:pt x="105000" y="142125"/>
                    </a:cubicBezTo>
                    <a:cubicBezTo>
                      <a:pt x="100298" y="145301"/>
                      <a:pt x="94259" y="145728"/>
                      <a:pt x="89157" y="143243"/>
                    </a:cubicBezTo>
                    <a:cubicBezTo>
                      <a:pt x="40224" y="119378"/>
                      <a:pt x="6934" y="72103"/>
                      <a:pt x="956" y="17989"/>
                    </a:cubicBezTo>
                    <a:cubicBezTo>
                      <a:pt x="0" y="9280"/>
                      <a:pt x="6281" y="1443"/>
                      <a:pt x="14989" y="479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1302689" y="4305300"/>
                <a:ext cx="113730" cy="146700"/>
              </a:xfrm>
              <a:custGeom>
                <a:avLst/>
                <a:gdLst/>
                <a:ahLst/>
                <a:cxnLst/>
                <a:rect l="l" t="t" r="r" b="b"/>
                <a:pathLst>
                  <a:path w="113730" h="146700">
                    <a:moveTo>
                      <a:pt x="97376" y="0"/>
                    </a:moveTo>
                    <a:lnTo>
                      <a:pt x="99233" y="95"/>
                    </a:lnTo>
                    <a:cubicBezTo>
                      <a:pt x="103418" y="558"/>
                      <a:pt x="107248" y="2665"/>
                      <a:pt x="109880" y="5952"/>
                    </a:cubicBezTo>
                    <a:cubicBezTo>
                      <a:pt x="112512" y="9238"/>
                      <a:pt x="113730" y="13436"/>
                      <a:pt x="113267" y="17621"/>
                    </a:cubicBezTo>
                    <a:cubicBezTo>
                      <a:pt x="107284" y="71729"/>
                      <a:pt x="73994" y="118997"/>
                      <a:pt x="25065" y="142859"/>
                    </a:cubicBezTo>
                    <a:cubicBezTo>
                      <a:pt x="17183" y="146700"/>
                      <a:pt x="7680" y="143423"/>
                      <a:pt x="3840" y="135541"/>
                    </a:cubicBezTo>
                    <a:cubicBezTo>
                      <a:pt x="0" y="127659"/>
                      <a:pt x="3277" y="118156"/>
                      <a:pt x="11159" y="114316"/>
                    </a:cubicBezTo>
                    <a:cubicBezTo>
                      <a:pt x="50291" y="95227"/>
                      <a:pt x="76917" y="57421"/>
                      <a:pt x="81707" y="14145"/>
                    </a:cubicBezTo>
                    <a:cubicBezTo>
                      <a:pt x="82585" y="6137"/>
                      <a:pt x="89321" y="57"/>
                      <a:pt x="97376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1148462" y="4134031"/>
                <a:ext cx="214502" cy="77174"/>
              </a:xfrm>
              <a:custGeom>
                <a:avLst/>
                <a:gdLst/>
                <a:ahLst/>
                <a:cxnLst/>
                <a:rect l="l" t="t" r="r" b="b"/>
                <a:pathLst>
                  <a:path w="214502" h="77174">
                    <a:moveTo>
                      <a:pt x="6715" y="47857"/>
                    </a:moveTo>
                    <a:cubicBezTo>
                      <a:pt x="65196" y="0"/>
                      <a:pt x="149306" y="0"/>
                      <a:pt x="207788" y="47857"/>
                    </a:cubicBezTo>
                    <a:cubicBezTo>
                      <a:pt x="212278" y="51415"/>
                      <a:pt x="214502" y="57118"/>
                      <a:pt x="213607" y="62777"/>
                    </a:cubicBezTo>
                    <a:cubicBezTo>
                      <a:pt x="212713" y="68436"/>
                      <a:pt x="208838" y="73174"/>
                      <a:pt x="203469" y="75174"/>
                    </a:cubicBezTo>
                    <a:cubicBezTo>
                      <a:pt x="198099" y="77174"/>
                      <a:pt x="192069" y="76126"/>
                      <a:pt x="187690" y="72431"/>
                    </a:cubicBezTo>
                    <a:cubicBezTo>
                      <a:pt x="140901" y="34135"/>
                      <a:pt x="73601" y="34135"/>
                      <a:pt x="26812" y="72431"/>
                    </a:cubicBezTo>
                    <a:cubicBezTo>
                      <a:pt x="22433" y="76126"/>
                      <a:pt x="16403" y="77174"/>
                      <a:pt x="11034" y="75174"/>
                    </a:cubicBezTo>
                    <a:cubicBezTo>
                      <a:pt x="5664" y="73174"/>
                      <a:pt x="1790" y="68436"/>
                      <a:pt x="895" y="62777"/>
                    </a:cubicBezTo>
                    <a:cubicBezTo>
                      <a:pt x="0" y="57118"/>
                      <a:pt x="2224" y="51415"/>
                      <a:pt x="6715" y="47857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1059942" y="4654868"/>
              <a:ext cx="101645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1943 · 奠基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057656" y="4987290"/>
              <a:ext cx="19568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神经元的数学模型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059942" y="5397818"/>
              <a:ext cx="2414016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神经元活动可被逻辑描述,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人工神经网络的最早理论雏形。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400550" y="3810000"/>
            <a:ext cx="3381375" cy="2286000"/>
            <a:chOff x="4400550" y="3810000"/>
            <a:chExt cx="3381375" cy="2286000"/>
          </a:xfrm>
        </p:grpSpPr>
        <p:sp>
          <p:nvSpPr>
            <p:cNvPr id="36" name="Rectangle 36"/>
            <p:cNvSpPr/>
            <p:nvPr/>
          </p:nvSpPr>
          <p:spPr>
            <a:xfrm>
              <a:off x="4400550" y="3810000"/>
              <a:ext cx="3381375" cy="2286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37" name="Freeform 37"/>
            <p:cNvSpPr/>
            <p:nvPr/>
          </p:nvSpPr>
          <p:spPr>
            <a:xfrm>
              <a:off x="4720733" y="4148852"/>
              <a:ext cx="350727" cy="314024"/>
            </a:xfrm>
            <a:custGeom>
              <a:avLst/>
              <a:gdLst/>
              <a:ahLst/>
              <a:cxnLst/>
              <a:rect l="l" t="t" r="r" b="b"/>
              <a:pathLst>
                <a:path w="350727" h="314024">
                  <a:moveTo>
                    <a:pt x="77026" y="43894"/>
                  </a:moveTo>
                  <a:cubicBezTo>
                    <a:pt x="138922" y="0"/>
                    <a:pt x="227330" y="3588"/>
                    <a:pt x="284560" y="52388"/>
                  </a:cubicBezTo>
                  <a:cubicBezTo>
                    <a:pt x="342774" y="102061"/>
                    <a:pt x="350727" y="183166"/>
                    <a:pt x="302848" y="241269"/>
                  </a:cubicBezTo>
                  <a:cubicBezTo>
                    <a:pt x="257747" y="295990"/>
                    <a:pt x="176403" y="314024"/>
                    <a:pt x="108680" y="285798"/>
                  </a:cubicBezTo>
                  <a:lnTo>
                    <a:pt x="104982" y="284195"/>
                  </a:lnTo>
                  <a:lnTo>
                    <a:pt x="35544" y="298974"/>
                  </a:lnTo>
                  <a:lnTo>
                    <a:pt x="34909" y="299070"/>
                  </a:lnTo>
                  <a:lnTo>
                    <a:pt x="34354" y="299181"/>
                  </a:lnTo>
                  <a:lnTo>
                    <a:pt x="34068" y="299181"/>
                  </a:lnTo>
                  <a:lnTo>
                    <a:pt x="33719" y="299260"/>
                  </a:lnTo>
                  <a:lnTo>
                    <a:pt x="33115" y="299260"/>
                  </a:lnTo>
                  <a:lnTo>
                    <a:pt x="32591" y="299324"/>
                  </a:lnTo>
                  <a:lnTo>
                    <a:pt x="32258" y="299308"/>
                  </a:lnTo>
                  <a:lnTo>
                    <a:pt x="31893" y="299324"/>
                  </a:lnTo>
                  <a:lnTo>
                    <a:pt x="31369" y="299276"/>
                  </a:lnTo>
                  <a:lnTo>
                    <a:pt x="30813" y="299276"/>
                  </a:lnTo>
                  <a:lnTo>
                    <a:pt x="30464" y="299213"/>
                  </a:lnTo>
                  <a:lnTo>
                    <a:pt x="30115" y="299181"/>
                  </a:lnTo>
                  <a:lnTo>
                    <a:pt x="29559" y="299070"/>
                  </a:lnTo>
                  <a:lnTo>
                    <a:pt x="29020" y="298990"/>
                  </a:lnTo>
                  <a:lnTo>
                    <a:pt x="28766" y="298927"/>
                  </a:lnTo>
                  <a:lnTo>
                    <a:pt x="28385" y="298847"/>
                  </a:lnTo>
                  <a:lnTo>
                    <a:pt x="27607" y="298593"/>
                  </a:lnTo>
                  <a:lnTo>
                    <a:pt x="27226" y="298514"/>
                  </a:lnTo>
                  <a:lnTo>
                    <a:pt x="27051" y="298435"/>
                  </a:lnTo>
                  <a:lnTo>
                    <a:pt x="26702" y="298324"/>
                  </a:lnTo>
                  <a:lnTo>
                    <a:pt x="25987" y="298006"/>
                  </a:lnTo>
                  <a:lnTo>
                    <a:pt x="25511" y="297816"/>
                  </a:lnTo>
                  <a:lnTo>
                    <a:pt x="25337" y="297720"/>
                  </a:lnTo>
                  <a:lnTo>
                    <a:pt x="25114" y="297625"/>
                  </a:lnTo>
                  <a:lnTo>
                    <a:pt x="24622" y="297339"/>
                  </a:lnTo>
                  <a:lnTo>
                    <a:pt x="23908" y="296958"/>
                  </a:lnTo>
                  <a:lnTo>
                    <a:pt x="23654" y="296784"/>
                  </a:lnTo>
                  <a:lnTo>
                    <a:pt x="23066" y="296371"/>
                  </a:lnTo>
                  <a:lnTo>
                    <a:pt x="22431" y="295942"/>
                  </a:lnTo>
                  <a:lnTo>
                    <a:pt x="22400" y="295879"/>
                  </a:lnTo>
                  <a:lnTo>
                    <a:pt x="22193" y="295736"/>
                  </a:lnTo>
                  <a:lnTo>
                    <a:pt x="21511" y="295101"/>
                  </a:lnTo>
                  <a:lnTo>
                    <a:pt x="21114" y="294783"/>
                  </a:lnTo>
                  <a:lnTo>
                    <a:pt x="21019" y="294672"/>
                  </a:lnTo>
                  <a:lnTo>
                    <a:pt x="20130" y="293688"/>
                  </a:lnTo>
                  <a:lnTo>
                    <a:pt x="19923" y="293466"/>
                  </a:lnTo>
                  <a:lnTo>
                    <a:pt x="19749" y="293244"/>
                  </a:lnTo>
                  <a:lnTo>
                    <a:pt x="19129" y="292355"/>
                  </a:lnTo>
                  <a:lnTo>
                    <a:pt x="18907" y="292053"/>
                  </a:lnTo>
                  <a:lnTo>
                    <a:pt x="18828" y="291894"/>
                  </a:lnTo>
                  <a:lnTo>
                    <a:pt x="18161" y="290735"/>
                  </a:lnTo>
                  <a:lnTo>
                    <a:pt x="18050" y="290545"/>
                  </a:lnTo>
                  <a:lnTo>
                    <a:pt x="17986" y="290418"/>
                  </a:lnTo>
                  <a:lnTo>
                    <a:pt x="17875" y="290227"/>
                  </a:lnTo>
                  <a:lnTo>
                    <a:pt x="17653" y="289624"/>
                  </a:lnTo>
                  <a:lnTo>
                    <a:pt x="17336" y="288957"/>
                  </a:lnTo>
                  <a:lnTo>
                    <a:pt x="17272" y="288703"/>
                  </a:lnTo>
                  <a:lnTo>
                    <a:pt x="17209" y="288545"/>
                  </a:lnTo>
                  <a:lnTo>
                    <a:pt x="16939" y="287576"/>
                  </a:lnTo>
                  <a:lnTo>
                    <a:pt x="16828" y="287290"/>
                  </a:lnTo>
                  <a:lnTo>
                    <a:pt x="16796" y="287052"/>
                  </a:lnTo>
                  <a:lnTo>
                    <a:pt x="16716" y="286751"/>
                  </a:lnTo>
                  <a:lnTo>
                    <a:pt x="16637" y="286227"/>
                  </a:lnTo>
                  <a:lnTo>
                    <a:pt x="16510" y="285560"/>
                  </a:lnTo>
                  <a:lnTo>
                    <a:pt x="16478" y="285068"/>
                  </a:lnTo>
                  <a:lnTo>
                    <a:pt x="16431" y="284909"/>
                  </a:lnTo>
                  <a:lnTo>
                    <a:pt x="16431" y="284655"/>
                  </a:lnTo>
                  <a:lnTo>
                    <a:pt x="16367" y="283798"/>
                  </a:lnTo>
                  <a:lnTo>
                    <a:pt x="16383" y="283226"/>
                  </a:lnTo>
                  <a:lnTo>
                    <a:pt x="16399" y="282861"/>
                  </a:lnTo>
                  <a:lnTo>
                    <a:pt x="16431" y="282020"/>
                  </a:lnTo>
                  <a:lnTo>
                    <a:pt x="16494" y="281623"/>
                  </a:lnTo>
                  <a:lnTo>
                    <a:pt x="16494" y="281321"/>
                  </a:lnTo>
                  <a:lnTo>
                    <a:pt x="16621" y="280766"/>
                  </a:lnTo>
                  <a:lnTo>
                    <a:pt x="16701" y="280226"/>
                  </a:lnTo>
                  <a:lnTo>
                    <a:pt x="16780" y="279909"/>
                  </a:lnTo>
                  <a:lnTo>
                    <a:pt x="16843" y="279591"/>
                  </a:lnTo>
                  <a:lnTo>
                    <a:pt x="17129" y="278639"/>
                  </a:lnTo>
                  <a:lnTo>
                    <a:pt x="17177" y="278432"/>
                  </a:lnTo>
                  <a:lnTo>
                    <a:pt x="35433" y="223663"/>
                  </a:lnTo>
                  <a:lnTo>
                    <a:pt x="35084" y="223076"/>
                  </a:lnTo>
                  <a:cubicBezTo>
                    <a:pt x="0" y="163592"/>
                    <a:pt x="15891" y="89869"/>
                    <a:pt x="73390" y="46561"/>
                  </a:cubicBez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4698492" y="4654868"/>
              <a:ext cx="101645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1950 · 发问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4696206" y="4987290"/>
              <a:ext cx="219913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图灵之问与图灵测试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4698492" y="5397818"/>
              <a:ext cx="2336864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图灵以「机器能思考吗」发问,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并给出</a:t>
              </a:r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「模仿游戏」</a:t>
              </a: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判别法。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8039100" y="3810000"/>
            <a:ext cx="3381375" cy="2286000"/>
            <a:chOff x="8039100" y="3810000"/>
            <a:chExt cx="3381375" cy="2286000"/>
          </a:xfrm>
        </p:grpSpPr>
        <p:sp>
          <p:nvSpPr>
            <p:cNvPr id="42" name="Rectangle 42"/>
            <p:cNvSpPr/>
            <p:nvPr/>
          </p:nvSpPr>
          <p:spPr>
            <a:xfrm>
              <a:off x="8039100" y="3810000"/>
              <a:ext cx="3381375" cy="2286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43" name="Freeform 43"/>
            <p:cNvSpPr/>
            <p:nvPr/>
          </p:nvSpPr>
          <p:spPr>
            <a:xfrm>
              <a:off x="8407400" y="4146415"/>
              <a:ext cx="254001" cy="318083"/>
            </a:xfrm>
            <a:custGeom>
              <a:avLst/>
              <a:gdLst/>
              <a:ahLst/>
              <a:cxnLst/>
              <a:rect l="l" t="t" r="r" b="b"/>
              <a:pathLst>
                <a:path w="254001" h="318083">
                  <a:moveTo>
                    <a:pt x="0" y="47760"/>
                  </a:moveTo>
                  <a:cubicBezTo>
                    <a:pt x="1" y="43495"/>
                    <a:pt x="1717" y="39410"/>
                    <a:pt x="4763" y="36425"/>
                  </a:cubicBezTo>
                  <a:cubicBezTo>
                    <a:pt x="40672" y="1223"/>
                    <a:pt x="97760" y="0"/>
                    <a:pt x="135144" y="33631"/>
                  </a:cubicBezTo>
                  <a:lnTo>
                    <a:pt x="140716" y="38838"/>
                  </a:lnTo>
                  <a:cubicBezTo>
                    <a:pt x="164668" y="59823"/>
                    <a:pt x="200458" y="59823"/>
                    <a:pt x="224409" y="38838"/>
                  </a:cubicBezTo>
                  <a:lnTo>
                    <a:pt x="228362" y="35234"/>
                  </a:lnTo>
                  <a:cubicBezTo>
                    <a:pt x="238046" y="27567"/>
                    <a:pt x="252604" y="33695"/>
                    <a:pt x="253921" y="45966"/>
                  </a:cubicBezTo>
                  <a:lnTo>
                    <a:pt x="254001" y="47760"/>
                  </a:lnTo>
                  <a:lnTo>
                    <a:pt x="254001" y="190635"/>
                  </a:lnTo>
                  <a:cubicBezTo>
                    <a:pt x="254000" y="194900"/>
                    <a:pt x="252284" y="198985"/>
                    <a:pt x="249238" y="201970"/>
                  </a:cubicBezTo>
                  <a:cubicBezTo>
                    <a:pt x="213329" y="237172"/>
                    <a:pt x="156241" y="238395"/>
                    <a:pt x="118856" y="204764"/>
                  </a:cubicBezTo>
                  <a:lnTo>
                    <a:pt x="113284" y="199557"/>
                  </a:lnTo>
                  <a:cubicBezTo>
                    <a:pt x="90136" y="179275"/>
                    <a:pt x="55775" y="178512"/>
                    <a:pt x="31750" y="197747"/>
                  </a:cubicBezTo>
                  <a:lnTo>
                    <a:pt x="31750" y="301760"/>
                  </a:lnTo>
                  <a:cubicBezTo>
                    <a:pt x="31741" y="310160"/>
                    <a:pt x="25190" y="317098"/>
                    <a:pt x="16805" y="317590"/>
                  </a:cubicBezTo>
                  <a:cubicBezTo>
                    <a:pt x="8420" y="318083"/>
                    <a:pt x="1103" y="311958"/>
                    <a:pt x="111" y="303618"/>
                  </a:cubicBezTo>
                  <a:lnTo>
                    <a:pt x="0" y="301760"/>
                  </a:lnTo>
                  <a:lnTo>
                    <a:pt x="0" y="47760"/>
                  </a:ln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8337042" y="4654868"/>
              <a:ext cx="101645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1956 · 命名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8334756" y="4987290"/>
              <a:ext cx="14721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达特茅斯会议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8337042" y="5397818"/>
              <a:ext cx="2336864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「人工智能」一词被正式提出,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一门新学科由此揭开序幕。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48" name="TextBox 48"/>
            <p:cNvSpPr txBox="1"/>
            <p:nvPr/>
          </p:nvSpPr>
          <p:spPr>
            <a:xfrm>
              <a:off x="756285" y="6412706"/>
              <a:ext cx="450284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参考资料:Springer · Dartmouth College · The Turing Institute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5A47D6"/>
                  </a:solidFill>
                  <a:latin typeface="Arial"/>
                  <a:ea typeface="Arial"/>
                  <a:cs typeface="Arial"/>
                </a:rPr>
                <a:t>03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FEBFB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第一章 · 起源与奠基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110029" cy="586740"/>
            <a:chOff x="746760" y="1219200"/>
            <a:chExt cx="511002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11002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最初的乐观:用符号模拟思考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4417352" cy="410718"/>
            <a:chOff x="751332" y="1792605"/>
            <a:chExt cx="4417352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441735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早期程序接连亮相,乐观情绪蔓延。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62000" y="2628900"/>
            <a:ext cx="3381375" cy="1809750"/>
            <a:chOff x="762000" y="2628900"/>
            <a:chExt cx="3381375" cy="1809750"/>
          </a:xfrm>
        </p:grpSpPr>
        <p:sp>
          <p:nvSpPr>
            <p:cNvPr id="15" name="Rectangle 15"/>
            <p:cNvSpPr/>
            <p:nvPr/>
          </p:nvSpPr>
          <p:spPr>
            <a:xfrm>
              <a:off x="762000" y="2628900"/>
              <a:ext cx="3381375" cy="180975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23" name="Group 23"/>
            <p:cNvGrpSpPr/>
            <p:nvPr/>
          </p:nvGrpSpPr>
          <p:grpSpPr>
            <a:xfrm>
              <a:off x="1098103" y="2946400"/>
              <a:ext cx="318395" cy="317501"/>
              <a:chOff x="1098103" y="2946400"/>
              <a:chExt cx="318395" cy="31750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098103" y="3089275"/>
                <a:ext cx="4852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48520" h="31750">
                    <a:moveTo>
                      <a:pt x="32197" y="0"/>
                    </a:moveTo>
                    <a:cubicBezTo>
                      <a:pt x="40597" y="9"/>
                      <a:pt x="47535" y="6560"/>
                      <a:pt x="48028" y="14945"/>
                    </a:cubicBezTo>
                    <a:cubicBezTo>
                      <a:pt x="48520" y="23330"/>
                      <a:pt x="42395" y="30647"/>
                      <a:pt x="34055" y="31639"/>
                    </a:cubicBezTo>
                    <a:lnTo>
                      <a:pt x="32197" y="31750"/>
                    </a:lnTo>
                    <a:lnTo>
                      <a:pt x="16322" y="31750"/>
                    </a:lnTo>
                    <a:cubicBezTo>
                      <a:pt x="7923" y="31741"/>
                      <a:pt x="984" y="25190"/>
                      <a:pt x="492" y="16805"/>
                    </a:cubicBezTo>
                    <a:cubicBezTo>
                      <a:pt x="0" y="8420"/>
                      <a:pt x="6124" y="1103"/>
                      <a:pt x="14465" y="111"/>
                    </a:cubicBezTo>
                    <a:lnTo>
                      <a:pt x="16322" y="0"/>
                    </a:lnTo>
                    <a:lnTo>
                      <a:pt x="32197" y="0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41425" y="2946400"/>
                <a:ext cx="31750" cy="48072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48072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5875"/>
                    </a:lnTo>
                    <a:lnTo>
                      <a:pt x="31750" y="31750"/>
                    </a:lnTo>
                    <a:cubicBezTo>
                      <a:pt x="31741" y="40149"/>
                      <a:pt x="25190" y="47088"/>
                      <a:pt x="16805" y="47580"/>
                    </a:cubicBezTo>
                    <a:cubicBezTo>
                      <a:pt x="8420" y="48072"/>
                      <a:pt x="1103" y="41948"/>
                      <a:pt x="111" y="33607"/>
                    </a:cubicBezTo>
                    <a:lnTo>
                      <a:pt x="0" y="31750"/>
                    </a:lnTo>
                    <a:lnTo>
                      <a:pt x="0" y="15875"/>
                    </a:lnTo>
                    <a:cubicBezTo>
                      <a:pt x="0" y="7107"/>
                      <a:pt x="7107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367978" y="3089275"/>
                <a:ext cx="4852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48520" h="31750">
                    <a:moveTo>
                      <a:pt x="32197" y="0"/>
                    </a:moveTo>
                    <a:cubicBezTo>
                      <a:pt x="40597" y="9"/>
                      <a:pt x="47535" y="6560"/>
                      <a:pt x="48028" y="14945"/>
                    </a:cubicBezTo>
                    <a:cubicBezTo>
                      <a:pt x="48520" y="23330"/>
                      <a:pt x="42395" y="30647"/>
                      <a:pt x="34055" y="31639"/>
                    </a:cubicBezTo>
                    <a:lnTo>
                      <a:pt x="32197" y="31750"/>
                    </a:lnTo>
                    <a:lnTo>
                      <a:pt x="16322" y="31750"/>
                    </a:lnTo>
                    <a:cubicBezTo>
                      <a:pt x="7923" y="31741"/>
                      <a:pt x="984" y="25190"/>
                      <a:pt x="492" y="16805"/>
                    </a:cubicBezTo>
                    <a:cubicBezTo>
                      <a:pt x="0" y="8420"/>
                      <a:pt x="6124" y="1103"/>
                      <a:pt x="14465" y="111"/>
                    </a:cubicBezTo>
                    <a:lnTo>
                      <a:pt x="16322" y="0"/>
                    </a:lnTo>
                    <a:lnTo>
                      <a:pt x="32197" y="0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138279" y="2986107"/>
                <a:ext cx="45956" cy="46218"/>
              </a:xfrm>
              <a:custGeom>
                <a:avLst/>
                <a:gdLst/>
                <a:ahLst/>
                <a:cxnLst/>
                <a:rect l="l" t="t" r="r" b="b"/>
                <a:pathLst>
                  <a:path w="45956" h="46218">
                    <a:moveTo>
                      <a:pt x="6197" y="6220"/>
                    </a:moveTo>
                    <a:cubicBezTo>
                      <a:pt x="11853" y="565"/>
                      <a:pt x="20833" y="0"/>
                      <a:pt x="27152" y="4902"/>
                    </a:cubicBezTo>
                    <a:lnTo>
                      <a:pt x="28645" y="6220"/>
                    </a:lnTo>
                    <a:lnTo>
                      <a:pt x="39757" y="17332"/>
                    </a:lnTo>
                    <a:cubicBezTo>
                      <a:pt x="45666" y="23261"/>
                      <a:pt x="45956" y="32760"/>
                      <a:pt x="40420" y="39038"/>
                    </a:cubicBezTo>
                    <a:cubicBezTo>
                      <a:pt x="34884" y="45316"/>
                      <a:pt x="25424" y="46218"/>
                      <a:pt x="18802" y="41097"/>
                    </a:cubicBezTo>
                    <a:lnTo>
                      <a:pt x="17310" y="39780"/>
                    </a:lnTo>
                    <a:lnTo>
                      <a:pt x="6197" y="28667"/>
                    </a:lnTo>
                    <a:cubicBezTo>
                      <a:pt x="0" y="22468"/>
                      <a:pt x="0" y="12419"/>
                      <a:pt x="6197" y="622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330127" y="2986128"/>
                <a:ext cx="46436" cy="45958"/>
              </a:xfrm>
              <a:custGeom>
                <a:avLst/>
                <a:gdLst/>
                <a:ahLst/>
                <a:cxnLst/>
                <a:rect l="l" t="t" r="r" b="b"/>
                <a:pathLst>
                  <a:path w="46436" h="45958">
                    <a:moveTo>
                      <a:pt x="17550" y="6199"/>
                    </a:moveTo>
                    <a:cubicBezTo>
                      <a:pt x="23479" y="290"/>
                      <a:pt x="32978" y="0"/>
                      <a:pt x="39256" y="5536"/>
                    </a:cubicBezTo>
                    <a:cubicBezTo>
                      <a:pt x="45534" y="11072"/>
                      <a:pt x="46436" y="20532"/>
                      <a:pt x="41315" y="27154"/>
                    </a:cubicBezTo>
                    <a:lnTo>
                      <a:pt x="39998" y="28646"/>
                    </a:lnTo>
                    <a:lnTo>
                      <a:pt x="28885" y="39759"/>
                    </a:lnTo>
                    <a:cubicBezTo>
                      <a:pt x="22956" y="45668"/>
                      <a:pt x="13458" y="45958"/>
                      <a:pt x="7180" y="40422"/>
                    </a:cubicBezTo>
                    <a:cubicBezTo>
                      <a:pt x="901" y="34885"/>
                      <a:pt x="0" y="25426"/>
                      <a:pt x="5120" y="18804"/>
                    </a:cubicBezTo>
                    <a:lnTo>
                      <a:pt x="6438" y="17311"/>
                    </a:lnTo>
                    <a:lnTo>
                      <a:pt x="17550" y="6199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209675" y="3200401"/>
                <a:ext cx="952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63500">
                    <a:moveTo>
                      <a:pt x="79375" y="0"/>
                    </a:moveTo>
                    <a:cubicBezTo>
                      <a:pt x="88143" y="0"/>
                      <a:pt x="95250" y="7107"/>
                      <a:pt x="95250" y="15875"/>
                    </a:cubicBezTo>
                    <a:cubicBezTo>
                      <a:pt x="95250" y="42178"/>
                      <a:pt x="73928" y="63500"/>
                      <a:pt x="47625" y="63500"/>
                    </a:cubicBezTo>
                    <a:cubicBezTo>
                      <a:pt x="21322" y="63500"/>
                      <a:pt x="0" y="42178"/>
                      <a:pt x="0" y="15875"/>
                    </a:cubicBezTo>
                    <a:cubicBezTo>
                      <a:pt x="1" y="7827"/>
                      <a:pt x="6025" y="1053"/>
                      <a:pt x="14018" y="111"/>
                    </a:cubicBezTo>
                    <a:lnTo>
                      <a:pt x="15875" y="0"/>
                    </a:lnTo>
                    <a:lnTo>
                      <a:pt x="79375" y="0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153973" y="3009900"/>
                <a:ext cx="206654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206654" h="174625">
                    <a:moveTo>
                      <a:pt x="103327" y="0"/>
                    </a:moveTo>
                    <a:cubicBezTo>
                      <a:pt x="144326" y="0"/>
                      <a:pt x="180725" y="26235"/>
                      <a:pt x="193689" y="65129"/>
                    </a:cubicBezTo>
                    <a:cubicBezTo>
                      <a:pt x="206654" y="104024"/>
                      <a:pt x="193276" y="146851"/>
                      <a:pt x="160477" y="171450"/>
                    </a:cubicBezTo>
                    <a:cubicBezTo>
                      <a:pt x="158289" y="173094"/>
                      <a:pt x="155714" y="174144"/>
                      <a:pt x="153000" y="174498"/>
                    </a:cubicBezTo>
                    <a:lnTo>
                      <a:pt x="150952" y="174625"/>
                    </a:lnTo>
                    <a:lnTo>
                      <a:pt x="55702" y="174625"/>
                    </a:lnTo>
                    <a:cubicBezTo>
                      <a:pt x="52267" y="174625"/>
                      <a:pt x="48925" y="173511"/>
                      <a:pt x="46177" y="171450"/>
                    </a:cubicBezTo>
                    <a:cubicBezTo>
                      <a:pt x="13378" y="146851"/>
                      <a:pt x="0" y="104024"/>
                      <a:pt x="12965" y="65129"/>
                    </a:cubicBezTo>
                    <a:cubicBezTo>
                      <a:pt x="25930" y="26235"/>
                      <a:pt x="62329" y="0"/>
                      <a:pt x="103327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1057656" y="342519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理论就绪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59942" y="3797618"/>
              <a:ext cx="1899666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逻辑与计算理论成熟,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机器推理有了基础工具。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400550" y="2628900"/>
            <a:ext cx="3381375" cy="1809750"/>
            <a:chOff x="4400550" y="2628900"/>
            <a:chExt cx="3381375" cy="1809750"/>
          </a:xfrm>
        </p:grpSpPr>
        <p:sp>
          <p:nvSpPr>
            <p:cNvPr id="27" name="Rectangle 27"/>
            <p:cNvSpPr/>
            <p:nvPr/>
          </p:nvSpPr>
          <p:spPr>
            <a:xfrm>
              <a:off x="4400550" y="2628900"/>
              <a:ext cx="3381375" cy="180975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4737100" y="2962275"/>
              <a:ext cx="317501" cy="285751"/>
            </a:xfrm>
            <a:custGeom>
              <a:avLst/>
              <a:gdLst/>
              <a:ahLst/>
              <a:cxnLst/>
              <a:rect l="l" t="t" r="r" b="b"/>
              <a:pathLst>
                <a:path w="317501" h="285751">
                  <a:moveTo>
                    <a:pt x="301626" y="0"/>
                  </a:moveTo>
                  <a:cubicBezTo>
                    <a:pt x="310393" y="0"/>
                    <a:pt x="317501" y="7107"/>
                    <a:pt x="317501" y="15875"/>
                  </a:cubicBezTo>
                  <a:cubicBezTo>
                    <a:pt x="317501" y="24643"/>
                    <a:pt x="310393" y="31750"/>
                    <a:pt x="301626" y="31750"/>
                  </a:cubicBezTo>
                  <a:lnTo>
                    <a:pt x="301626" y="174625"/>
                  </a:lnTo>
                  <a:cubicBezTo>
                    <a:pt x="301626" y="200928"/>
                    <a:pt x="280303" y="222250"/>
                    <a:pt x="254001" y="222250"/>
                  </a:cubicBezTo>
                  <a:lnTo>
                    <a:pt x="174625" y="222250"/>
                  </a:lnTo>
                  <a:lnTo>
                    <a:pt x="174625" y="254001"/>
                  </a:lnTo>
                  <a:lnTo>
                    <a:pt x="206375" y="254001"/>
                  </a:lnTo>
                  <a:cubicBezTo>
                    <a:pt x="215143" y="254001"/>
                    <a:pt x="222250" y="261108"/>
                    <a:pt x="222250" y="269876"/>
                  </a:cubicBezTo>
                  <a:cubicBezTo>
                    <a:pt x="222250" y="278643"/>
                    <a:pt x="215143" y="285751"/>
                    <a:pt x="206375" y="285751"/>
                  </a:cubicBezTo>
                  <a:lnTo>
                    <a:pt x="111125" y="285751"/>
                  </a:lnTo>
                  <a:cubicBezTo>
                    <a:pt x="102358" y="285751"/>
                    <a:pt x="95250" y="278643"/>
                    <a:pt x="95250" y="269876"/>
                  </a:cubicBezTo>
                  <a:cubicBezTo>
                    <a:pt x="95250" y="261108"/>
                    <a:pt x="102358" y="254001"/>
                    <a:pt x="111125" y="254001"/>
                  </a:cubicBezTo>
                  <a:lnTo>
                    <a:pt x="142875" y="254001"/>
                  </a:lnTo>
                  <a:lnTo>
                    <a:pt x="142875" y="222250"/>
                  </a:lnTo>
                  <a:lnTo>
                    <a:pt x="63500" y="222250"/>
                  </a:lnTo>
                  <a:cubicBezTo>
                    <a:pt x="37198" y="222250"/>
                    <a:pt x="15875" y="200928"/>
                    <a:pt x="15875" y="174625"/>
                  </a:cubicBezTo>
                  <a:lnTo>
                    <a:pt x="15875" y="31750"/>
                  </a:lnTo>
                  <a:cubicBezTo>
                    <a:pt x="7107" y="31750"/>
                    <a:pt x="0" y="24643"/>
                    <a:pt x="0" y="15875"/>
                  </a:cubicBezTo>
                  <a:cubicBezTo>
                    <a:pt x="0" y="7107"/>
                    <a:pt x="7107" y="0"/>
                    <a:pt x="15875" y="0"/>
                  </a:cubicBezTo>
                  <a:close/>
                  <a:moveTo>
                    <a:pt x="233474" y="68152"/>
                  </a:moveTo>
                  <a:cubicBezTo>
                    <a:pt x="227275" y="61954"/>
                    <a:pt x="217226" y="61954"/>
                    <a:pt x="211027" y="68152"/>
                  </a:cubicBezTo>
                  <a:lnTo>
                    <a:pt x="174625" y="104537"/>
                  </a:lnTo>
                  <a:lnTo>
                    <a:pt x="154099" y="84027"/>
                  </a:lnTo>
                  <a:cubicBezTo>
                    <a:pt x="147900" y="77829"/>
                    <a:pt x="137851" y="77829"/>
                    <a:pt x="131652" y="84027"/>
                  </a:cubicBezTo>
                  <a:lnTo>
                    <a:pt x="84027" y="131652"/>
                  </a:lnTo>
                  <a:cubicBezTo>
                    <a:pt x="77829" y="137851"/>
                    <a:pt x="77829" y="147900"/>
                    <a:pt x="84027" y="154099"/>
                  </a:cubicBezTo>
                  <a:lnTo>
                    <a:pt x="85519" y="155417"/>
                  </a:lnTo>
                  <a:cubicBezTo>
                    <a:pt x="91838" y="160319"/>
                    <a:pt x="100818" y="159754"/>
                    <a:pt x="106474" y="154099"/>
                  </a:cubicBezTo>
                  <a:lnTo>
                    <a:pt x="142875" y="117713"/>
                  </a:lnTo>
                  <a:lnTo>
                    <a:pt x="163402" y="138224"/>
                  </a:lnTo>
                  <a:cubicBezTo>
                    <a:pt x="169601" y="144421"/>
                    <a:pt x="179650" y="144421"/>
                    <a:pt x="185849" y="138224"/>
                  </a:cubicBezTo>
                  <a:lnTo>
                    <a:pt x="233474" y="90599"/>
                  </a:lnTo>
                  <a:cubicBezTo>
                    <a:pt x="239671" y="84400"/>
                    <a:pt x="239671" y="74351"/>
                    <a:pt x="233474" y="68152"/>
                  </a:cubicBezTo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4696206" y="342519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演示成功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698492" y="3797618"/>
              <a:ext cx="1899666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定理证明、下棋、对话,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早期程序接连登台演示。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039100" y="2628900"/>
            <a:ext cx="3381375" cy="1809750"/>
            <a:chOff x="8039100" y="2628900"/>
            <a:chExt cx="3381375" cy="1809750"/>
          </a:xfrm>
        </p:grpSpPr>
        <p:sp>
          <p:nvSpPr>
            <p:cNvPr id="32" name="Rectangle 32"/>
            <p:cNvSpPr/>
            <p:nvPr/>
          </p:nvSpPr>
          <p:spPr>
            <a:xfrm>
              <a:off x="8039100" y="2628900"/>
              <a:ext cx="3381375" cy="180975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42" name="Group 42"/>
            <p:cNvGrpSpPr/>
            <p:nvPr/>
          </p:nvGrpSpPr>
          <p:grpSpPr>
            <a:xfrm>
              <a:off x="8375203" y="2946400"/>
              <a:ext cx="318395" cy="317948"/>
              <a:chOff x="8375203" y="2946400"/>
              <a:chExt cx="318395" cy="31794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8518525" y="3216276"/>
                <a:ext cx="31750" cy="48072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48072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5875"/>
                    </a:lnTo>
                    <a:lnTo>
                      <a:pt x="31750" y="31750"/>
                    </a:lnTo>
                    <a:cubicBezTo>
                      <a:pt x="31741" y="40149"/>
                      <a:pt x="25190" y="47088"/>
                      <a:pt x="16805" y="47580"/>
                    </a:cubicBezTo>
                    <a:cubicBezTo>
                      <a:pt x="8420" y="48072"/>
                      <a:pt x="1103" y="41948"/>
                      <a:pt x="111" y="33607"/>
                    </a:cubicBezTo>
                    <a:lnTo>
                      <a:pt x="0" y="31750"/>
                    </a:lnTo>
                    <a:lnTo>
                      <a:pt x="0" y="15875"/>
                    </a:lnTo>
                    <a:cubicBezTo>
                      <a:pt x="0" y="7107"/>
                      <a:pt x="7107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8607431" y="3177889"/>
                <a:ext cx="45993" cy="46524"/>
              </a:xfrm>
              <a:custGeom>
                <a:avLst/>
                <a:gdLst/>
                <a:ahLst/>
                <a:cxnLst/>
                <a:rect l="l" t="t" r="r" b="b"/>
                <a:pathLst>
                  <a:path w="45993" h="46524">
                    <a:moveTo>
                      <a:pt x="27189" y="5208"/>
                    </a:moveTo>
                    <a:lnTo>
                      <a:pt x="28681" y="6526"/>
                    </a:lnTo>
                    <a:lnTo>
                      <a:pt x="39794" y="17638"/>
                    </a:lnTo>
                    <a:cubicBezTo>
                      <a:pt x="45703" y="23567"/>
                      <a:pt x="45993" y="33066"/>
                      <a:pt x="40456" y="39344"/>
                    </a:cubicBezTo>
                    <a:cubicBezTo>
                      <a:pt x="34920" y="45622"/>
                      <a:pt x="25461" y="46524"/>
                      <a:pt x="18839" y="41403"/>
                    </a:cubicBezTo>
                    <a:lnTo>
                      <a:pt x="17346" y="40086"/>
                    </a:lnTo>
                    <a:lnTo>
                      <a:pt x="6234" y="28973"/>
                    </a:lnTo>
                    <a:cubicBezTo>
                      <a:pt x="565" y="23314"/>
                      <a:pt x="0" y="14319"/>
                      <a:pt x="4915" y="7996"/>
                    </a:cubicBezTo>
                    <a:cubicBezTo>
                      <a:pt x="9831" y="1672"/>
                      <a:pt x="18687" y="0"/>
                      <a:pt x="25570" y="4097"/>
                    </a:cubicBezTo>
                    <a:lnTo>
                      <a:pt x="27189" y="5208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8415139" y="3178217"/>
                <a:ext cx="46218" cy="45956"/>
              </a:xfrm>
              <a:custGeom>
                <a:avLst/>
                <a:gdLst/>
                <a:ahLst/>
                <a:cxnLst/>
                <a:rect l="l" t="t" r="r" b="b"/>
                <a:pathLst>
                  <a:path w="46218" h="45956">
                    <a:moveTo>
                      <a:pt x="39998" y="6197"/>
                    </a:moveTo>
                    <a:cubicBezTo>
                      <a:pt x="45653" y="11853"/>
                      <a:pt x="46218" y="20833"/>
                      <a:pt x="41315" y="27152"/>
                    </a:cubicBezTo>
                    <a:lnTo>
                      <a:pt x="39998" y="28645"/>
                    </a:lnTo>
                    <a:lnTo>
                      <a:pt x="28885" y="39757"/>
                    </a:lnTo>
                    <a:cubicBezTo>
                      <a:pt x="22956" y="45666"/>
                      <a:pt x="13458" y="45956"/>
                      <a:pt x="7180" y="40420"/>
                    </a:cubicBezTo>
                    <a:cubicBezTo>
                      <a:pt x="901" y="34884"/>
                      <a:pt x="0" y="25424"/>
                      <a:pt x="5120" y="18802"/>
                    </a:cubicBezTo>
                    <a:lnTo>
                      <a:pt x="6438" y="17310"/>
                    </a:lnTo>
                    <a:lnTo>
                      <a:pt x="17550" y="6197"/>
                    </a:lnTo>
                    <a:cubicBezTo>
                      <a:pt x="23750" y="0"/>
                      <a:pt x="33798" y="0"/>
                      <a:pt x="39998" y="6197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8375203" y="3089275"/>
                <a:ext cx="4852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48520" h="31750">
                    <a:moveTo>
                      <a:pt x="32197" y="0"/>
                    </a:moveTo>
                    <a:cubicBezTo>
                      <a:pt x="40597" y="9"/>
                      <a:pt x="47535" y="6560"/>
                      <a:pt x="48028" y="14945"/>
                    </a:cubicBezTo>
                    <a:cubicBezTo>
                      <a:pt x="48520" y="23330"/>
                      <a:pt x="42395" y="30647"/>
                      <a:pt x="34055" y="31639"/>
                    </a:cubicBezTo>
                    <a:lnTo>
                      <a:pt x="32197" y="31750"/>
                    </a:lnTo>
                    <a:lnTo>
                      <a:pt x="16322" y="31750"/>
                    </a:lnTo>
                    <a:cubicBezTo>
                      <a:pt x="7923" y="31741"/>
                      <a:pt x="984" y="25190"/>
                      <a:pt x="492" y="16805"/>
                    </a:cubicBezTo>
                    <a:cubicBezTo>
                      <a:pt x="0" y="8420"/>
                      <a:pt x="6124" y="1103"/>
                      <a:pt x="14465" y="111"/>
                    </a:cubicBezTo>
                    <a:lnTo>
                      <a:pt x="16322" y="0"/>
                    </a:lnTo>
                    <a:lnTo>
                      <a:pt x="32197" y="0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8645078" y="3089275"/>
                <a:ext cx="4852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48520" h="31750">
                    <a:moveTo>
                      <a:pt x="32197" y="0"/>
                    </a:moveTo>
                    <a:cubicBezTo>
                      <a:pt x="40597" y="9"/>
                      <a:pt x="47535" y="6560"/>
                      <a:pt x="48028" y="14945"/>
                    </a:cubicBezTo>
                    <a:cubicBezTo>
                      <a:pt x="48520" y="23330"/>
                      <a:pt x="42395" y="30647"/>
                      <a:pt x="34055" y="31639"/>
                    </a:cubicBezTo>
                    <a:lnTo>
                      <a:pt x="32197" y="31750"/>
                    </a:lnTo>
                    <a:lnTo>
                      <a:pt x="16322" y="31750"/>
                    </a:lnTo>
                    <a:cubicBezTo>
                      <a:pt x="7923" y="31741"/>
                      <a:pt x="984" y="25190"/>
                      <a:pt x="492" y="16805"/>
                    </a:cubicBezTo>
                    <a:cubicBezTo>
                      <a:pt x="0" y="8420"/>
                      <a:pt x="6124" y="1103"/>
                      <a:pt x="14465" y="111"/>
                    </a:cubicBezTo>
                    <a:lnTo>
                      <a:pt x="16322" y="0"/>
                    </a:lnTo>
                    <a:lnTo>
                      <a:pt x="32197" y="0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8415374" y="2985828"/>
                <a:ext cx="45962" cy="46496"/>
              </a:xfrm>
              <a:custGeom>
                <a:avLst/>
                <a:gdLst/>
                <a:ahLst/>
                <a:cxnLst/>
                <a:rect l="l" t="t" r="r" b="b"/>
                <a:pathLst>
                  <a:path w="45962" h="46496">
                    <a:moveTo>
                      <a:pt x="27158" y="5181"/>
                    </a:moveTo>
                    <a:lnTo>
                      <a:pt x="28650" y="6499"/>
                    </a:lnTo>
                    <a:lnTo>
                      <a:pt x="39763" y="17611"/>
                    </a:lnTo>
                    <a:cubicBezTo>
                      <a:pt x="45672" y="23540"/>
                      <a:pt x="45962" y="33038"/>
                      <a:pt x="40426" y="39317"/>
                    </a:cubicBezTo>
                    <a:cubicBezTo>
                      <a:pt x="34889" y="45595"/>
                      <a:pt x="25430" y="46496"/>
                      <a:pt x="18808" y="41376"/>
                    </a:cubicBezTo>
                    <a:lnTo>
                      <a:pt x="17315" y="40058"/>
                    </a:lnTo>
                    <a:lnTo>
                      <a:pt x="6203" y="28946"/>
                    </a:lnTo>
                    <a:cubicBezTo>
                      <a:pt x="557" y="23286"/>
                      <a:pt x="0" y="14311"/>
                      <a:pt x="4904" y="7996"/>
                    </a:cubicBezTo>
                    <a:cubicBezTo>
                      <a:pt x="9808" y="1682"/>
                      <a:pt x="18642" y="0"/>
                      <a:pt x="25523" y="4070"/>
                    </a:cubicBezTo>
                    <a:lnTo>
                      <a:pt x="27142" y="5181"/>
                    </a:ln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8607227" y="2986129"/>
                <a:ext cx="46218" cy="45956"/>
              </a:xfrm>
              <a:custGeom>
                <a:avLst/>
                <a:gdLst/>
                <a:ahLst/>
                <a:cxnLst/>
                <a:rect l="l" t="t" r="r" b="b"/>
                <a:pathLst>
                  <a:path w="46218" h="45956">
                    <a:moveTo>
                      <a:pt x="39998" y="6197"/>
                    </a:moveTo>
                    <a:cubicBezTo>
                      <a:pt x="45653" y="11853"/>
                      <a:pt x="46218" y="20833"/>
                      <a:pt x="41315" y="27152"/>
                    </a:cubicBezTo>
                    <a:lnTo>
                      <a:pt x="39998" y="28645"/>
                    </a:lnTo>
                    <a:lnTo>
                      <a:pt x="28885" y="39757"/>
                    </a:lnTo>
                    <a:cubicBezTo>
                      <a:pt x="22956" y="45666"/>
                      <a:pt x="13458" y="45956"/>
                      <a:pt x="7180" y="40420"/>
                    </a:cubicBezTo>
                    <a:cubicBezTo>
                      <a:pt x="901" y="34884"/>
                      <a:pt x="0" y="25424"/>
                      <a:pt x="5120" y="18802"/>
                    </a:cubicBezTo>
                    <a:lnTo>
                      <a:pt x="6438" y="17310"/>
                    </a:lnTo>
                    <a:lnTo>
                      <a:pt x="17550" y="6197"/>
                    </a:lnTo>
                    <a:cubicBezTo>
                      <a:pt x="23750" y="0"/>
                      <a:pt x="33798" y="0"/>
                      <a:pt x="39998" y="6197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8518525" y="2946400"/>
                <a:ext cx="31750" cy="48072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48072">
                    <a:moveTo>
                      <a:pt x="15875" y="0"/>
                    </a:moveTo>
                    <a:cubicBezTo>
                      <a:pt x="23923" y="1"/>
                      <a:pt x="30697" y="6025"/>
                      <a:pt x="31639" y="14018"/>
                    </a:cubicBezTo>
                    <a:lnTo>
                      <a:pt x="31750" y="15875"/>
                    </a:lnTo>
                    <a:lnTo>
                      <a:pt x="31750" y="31750"/>
                    </a:lnTo>
                    <a:cubicBezTo>
                      <a:pt x="31741" y="40149"/>
                      <a:pt x="25190" y="47088"/>
                      <a:pt x="16805" y="47580"/>
                    </a:cubicBezTo>
                    <a:cubicBezTo>
                      <a:pt x="8420" y="48072"/>
                      <a:pt x="1103" y="41948"/>
                      <a:pt x="111" y="33607"/>
                    </a:cubicBezTo>
                    <a:lnTo>
                      <a:pt x="0" y="31750"/>
                    </a:lnTo>
                    <a:lnTo>
                      <a:pt x="0" y="15875"/>
                    </a:lnTo>
                    <a:cubicBezTo>
                      <a:pt x="0" y="7107"/>
                      <a:pt x="7107" y="0"/>
                      <a:pt x="15875" y="0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8455025" y="3025773"/>
                <a:ext cx="159376" cy="159976"/>
              </a:xfrm>
              <a:custGeom>
                <a:avLst/>
                <a:gdLst/>
                <a:ahLst/>
                <a:cxnLst/>
                <a:rect l="l" t="t" r="r" b="b"/>
                <a:pathLst>
                  <a:path w="159376" h="159976">
                    <a:moveTo>
                      <a:pt x="79375" y="3"/>
                    </a:moveTo>
                    <a:cubicBezTo>
                      <a:pt x="122766" y="0"/>
                      <a:pt x="158117" y="34840"/>
                      <a:pt x="158747" y="78226"/>
                    </a:cubicBezTo>
                    <a:cubicBezTo>
                      <a:pt x="159376" y="121612"/>
                      <a:pt x="125050" y="157463"/>
                      <a:pt x="81678" y="158720"/>
                    </a:cubicBezTo>
                    <a:cubicBezTo>
                      <a:pt x="38306" y="159976"/>
                      <a:pt x="1963" y="126172"/>
                      <a:pt x="79" y="82823"/>
                    </a:cubicBezTo>
                    <a:lnTo>
                      <a:pt x="0" y="79378"/>
                    </a:lnTo>
                    <a:lnTo>
                      <a:pt x="79" y="75933"/>
                    </a:lnTo>
                    <a:cubicBezTo>
                      <a:pt x="1924" y="33477"/>
                      <a:pt x="36879" y="5"/>
                      <a:pt x="79375" y="3"/>
                    </a:cubicBezTo>
                    <a:close/>
                  </a:path>
                </a:pathLst>
              </a:custGeom>
              <a:solidFill>
                <a:srgbClr val="6C5CE7"/>
              </a:solidFill>
              <a:ln>
                <a:noFill/>
              </a:ln>
            </p:spPr>
          </p:sp>
        </p:grpSp>
        <p:sp>
          <p:nvSpPr>
            <p:cNvPr id="43" name="TextBox 43"/>
            <p:cNvSpPr txBox="1"/>
            <p:nvPr/>
          </p:nvSpPr>
          <p:spPr>
            <a:xfrm>
              <a:off x="8334756" y="342519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信心高涨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8337042" y="3797618"/>
              <a:ext cx="2088261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学界乐观:智能的每个方面,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原则上都能被精确描述。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762000" y="4781550"/>
            <a:ext cx="10668000" cy="762000"/>
            <a:chOff x="762000" y="4781550"/>
            <a:chExt cx="10668000" cy="762000"/>
          </a:xfrm>
        </p:grpSpPr>
        <p:sp>
          <p:nvSpPr>
            <p:cNvPr id="46" name="Rectangle 46"/>
            <p:cNvSpPr/>
            <p:nvPr/>
          </p:nvSpPr>
          <p:spPr>
            <a:xfrm>
              <a:off x="762000" y="4781550"/>
              <a:ext cx="10668000" cy="762000"/>
            </a:xfrm>
            <a:prstGeom prst="roundRect">
              <a:avLst>
                <a:gd name="adj" fmla="val 30000"/>
              </a:avLst>
            </a:prstGeom>
            <a:solidFill>
              <a:srgbClr val="FBF3E4"/>
            </a:solidFill>
            <a:ln>
              <a:noFill/>
            </a:ln>
          </p:spPr>
        </p:sp>
        <p:sp>
          <p:nvSpPr>
            <p:cNvPr id="47" name="Freeform 47"/>
            <p:cNvSpPr/>
            <p:nvPr/>
          </p:nvSpPr>
          <p:spPr>
            <a:xfrm>
              <a:off x="1076338" y="5047758"/>
              <a:ext cx="247496" cy="214761"/>
            </a:xfrm>
            <a:custGeom>
              <a:avLst/>
              <a:gdLst/>
              <a:ahLst/>
              <a:cxnLst/>
              <a:rect l="l" t="t" r="r" b="b"/>
              <a:pathLst>
                <a:path w="247496" h="214761">
                  <a:moveTo>
                    <a:pt x="123812" y="0"/>
                  </a:moveTo>
                  <a:cubicBezTo>
                    <a:pt x="134425" y="0"/>
                    <a:pt x="144315" y="5190"/>
                    <a:pt x="150371" y="13857"/>
                  </a:cubicBezTo>
                  <a:lnTo>
                    <a:pt x="151538" y="15635"/>
                  </a:lnTo>
                  <a:lnTo>
                    <a:pt x="241705" y="166188"/>
                  </a:lnTo>
                  <a:cubicBezTo>
                    <a:pt x="247275" y="175835"/>
                    <a:pt x="247496" y="187668"/>
                    <a:pt x="242289" y="197516"/>
                  </a:cubicBezTo>
                  <a:cubicBezTo>
                    <a:pt x="237081" y="207364"/>
                    <a:pt x="227178" y="213844"/>
                    <a:pt x="216069" y="214672"/>
                  </a:cubicBezTo>
                  <a:lnTo>
                    <a:pt x="213902" y="214761"/>
                  </a:lnTo>
                  <a:lnTo>
                    <a:pt x="33601" y="214761"/>
                  </a:lnTo>
                  <a:cubicBezTo>
                    <a:pt x="22481" y="214636"/>
                    <a:pt x="12203" y="208813"/>
                    <a:pt x="6379" y="199340"/>
                  </a:cubicBezTo>
                  <a:cubicBezTo>
                    <a:pt x="555" y="189866"/>
                    <a:pt x="0" y="178067"/>
                    <a:pt x="4908" y="168088"/>
                  </a:cubicBezTo>
                  <a:lnTo>
                    <a:pt x="6009" y="166032"/>
                  </a:lnTo>
                  <a:lnTo>
                    <a:pt x="96131" y="15591"/>
                  </a:lnTo>
                  <a:cubicBezTo>
                    <a:pt x="102000" y="5914"/>
                    <a:pt x="112495" y="2"/>
                    <a:pt x="123812" y="0"/>
                  </a:cubicBezTo>
                  <a:close/>
                  <a:moveTo>
                    <a:pt x="123924" y="148130"/>
                  </a:moveTo>
                  <a:lnTo>
                    <a:pt x="122512" y="148208"/>
                  </a:lnTo>
                  <a:cubicBezTo>
                    <a:pt x="116922" y="148873"/>
                    <a:pt x="112712" y="153613"/>
                    <a:pt x="112712" y="159243"/>
                  </a:cubicBezTo>
                  <a:cubicBezTo>
                    <a:pt x="112712" y="164872"/>
                    <a:pt x="116922" y="169612"/>
                    <a:pt x="122512" y="170277"/>
                  </a:cubicBezTo>
                  <a:lnTo>
                    <a:pt x="123812" y="170355"/>
                  </a:lnTo>
                  <a:lnTo>
                    <a:pt x="125224" y="170277"/>
                  </a:lnTo>
                  <a:cubicBezTo>
                    <a:pt x="130814" y="169612"/>
                    <a:pt x="135024" y="164872"/>
                    <a:pt x="135024" y="159243"/>
                  </a:cubicBezTo>
                  <a:cubicBezTo>
                    <a:pt x="135024" y="153613"/>
                    <a:pt x="130814" y="148873"/>
                    <a:pt x="125224" y="148208"/>
                  </a:cubicBezTo>
                  <a:lnTo>
                    <a:pt x="123924" y="148130"/>
                  </a:lnTo>
                  <a:close/>
                  <a:moveTo>
                    <a:pt x="123812" y="70342"/>
                  </a:moveTo>
                  <a:cubicBezTo>
                    <a:pt x="118179" y="70343"/>
                    <a:pt x="113437" y="74560"/>
                    <a:pt x="112778" y="80155"/>
                  </a:cubicBezTo>
                  <a:lnTo>
                    <a:pt x="112700" y="81455"/>
                  </a:lnTo>
                  <a:lnTo>
                    <a:pt x="112700" y="125905"/>
                  </a:lnTo>
                  <a:lnTo>
                    <a:pt x="112778" y="127205"/>
                  </a:lnTo>
                  <a:cubicBezTo>
                    <a:pt x="113443" y="132795"/>
                    <a:pt x="118183" y="137005"/>
                    <a:pt x="123812" y="137005"/>
                  </a:cubicBezTo>
                  <a:cubicBezTo>
                    <a:pt x="129442" y="137005"/>
                    <a:pt x="134182" y="132795"/>
                    <a:pt x="134847" y="127205"/>
                  </a:cubicBezTo>
                  <a:lnTo>
                    <a:pt x="134925" y="125905"/>
                  </a:lnTo>
                  <a:lnTo>
                    <a:pt x="134925" y="81455"/>
                  </a:lnTo>
                  <a:lnTo>
                    <a:pt x="134847" y="80155"/>
                  </a:lnTo>
                  <a:cubicBezTo>
                    <a:pt x="134188" y="74560"/>
                    <a:pt x="129446" y="70343"/>
                    <a:pt x="123812" y="70342"/>
                  </a:cubicBezTo>
                  <a:close/>
                </a:path>
              </a:pathLst>
            </a:custGeom>
            <a:solidFill>
              <a:srgbClr val="D98E28"/>
            </a:solidFill>
            <a:ln>
              <a:noFill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1476756" y="5063490"/>
              <a:ext cx="744527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但「能演示」</a:t>
              </a:r>
              <a:r>
                <a:rPr lang="zh-CN" sz="180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不等于</a:t>
              </a:r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「能理解」——期望与能力的差距,正在悄悄拉大。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50" name="TextBox 50"/>
            <p:cNvSpPr txBox="1"/>
            <p:nvPr/>
          </p:nvSpPr>
          <p:spPr>
            <a:xfrm>
              <a:off x="756285" y="6412706"/>
              <a:ext cx="461967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参考资料:Dartmouth Proposal(1955)· The Alan Turing Institute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5A47D6"/>
                  </a:solidFill>
                  <a:latin typeface="Arial"/>
                  <a:ea typeface="Arial"/>
                  <a:cs typeface="Arial"/>
                </a:rPr>
                <a:t>04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AEEF6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5C6B8A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427218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第二章 · 曲折前行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5C6B8A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110029" cy="586740"/>
            <a:chOff x="746760" y="1219200"/>
            <a:chExt cx="511002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11002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第一次寒冬:当期望撞上现实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4700054" cy="410718"/>
            <a:chOff x="751332" y="1792605"/>
            <a:chExt cx="4700054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47000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承诺无法兑现,资金与信心一起退潮。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62000" y="2476500"/>
            <a:ext cx="10668000" cy="876300"/>
            <a:chOff x="762000" y="2476500"/>
            <a:chExt cx="10668000" cy="876300"/>
          </a:xfrm>
        </p:grpSpPr>
        <p:sp>
          <p:nvSpPr>
            <p:cNvPr id="15" name="Rectangle 15"/>
            <p:cNvSpPr/>
            <p:nvPr/>
          </p:nvSpPr>
          <p:spPr>
            <a:xfrm>
              <a:off x="762000" y="2476500"/>
              <a:ext cx="10668000" cy="876300"/>
            </a:xfrm>
            <a:prstGeom prst="roundRect">
              <a:avLst>
                <a:gd name="adj" fmla="val 23913"/>
              </a:avLst>
            </a:prstGeom>
            <a:solidFill>
              <a:srgbClr val="F4F1FB"/>
            </a:solidFill>
            <a:ln>
              <a:noFill/>
            </a:ln>
          </p:spPr>
        </p:sp>
        <p:sp>
          <p:nvSpPr>
            <p:cNvPr id="16" name="Freeform 16"/>
            <p:cNvSpPr/>
            <p:nvPr/>
          </p:nvSpPr>
          <p:spPr>
            <a:xfrm>
              <a:off x="1118745" y="2754797"/>
              <a:ext cx="315654" cy="282621"/>
            </a:xfrm>
            <a:custGeom>
              <a:avLst/>
              <a:gdLst/>
              <a:ahLst/>
              <a:cxnLst/>
              <a:rect l="l" t="t" r="r" b="b"/>
              <a:pathLst>
                <a:path w="315654" h="282621">
                  <a:moveTo>
                    <a:pt x="69323" y="39505"/>
                  </a:moveTo>
                  <a:cubicBezTo>
                    <a:pt x="125030" y="0"/>
                    <a:pt x="204597" y="3229"/>
                    <a:pt x="256103" y="47149"/>
                  </a:cubicBezTo>
                  <a:cubicBezTo>
                    <a:pt x="308496" y="91854"/>
                    <a:pt x="315654" y="164849"/>
                    <a:pt x="272563" y="217141"/>
                  </a:cubicBezTo>
                  <a:cubicBezTo>
                    <a:pt x="231972" y="266390"/>
                    <a:pt x="158763" y="282621"/>
                    <a:pt x="97812" y="257218"/>
                  </a:cubicBezTo>
                  <a:lnTo>
                    <a:pt x="94483" y="255775"/>
                  </a:lnTo>
                  <a:lnTo>
                    <a:pt x="31990" y="269076"/>
                  </a:lnTo>
                  <a:lnTo>
                    <a:pt x="31418" y="269162"/>
                  </a:lnTo>
                  <a:lnTo>
                    <a:pt x="30918" y="269262"/>
                  </a:lnTo>
                  <a:lnTo>
                    <a:pt x="30661" y="269262"/>
                  </a:lnTo>
                  <a:lnTo>
                    <a:pt x="30347" y="269334"/>
                  </a:lnTo>
                  <a:lnTo>
                    <a:pt x="29804" y="269334"/>
                  </a:lnTo>
                  <a:lnTo>
                    <a:pt x="29332" y="269391"/>
                  </a:lnTo>
                  <a:lnTo>
                    <a:pt x="29032" y="269377"/>
                  </a:lnTo>
                  <a:lnTo>
                    <a:pt x="28704" y="269391"/>
                  </a:lnTo>
                  <a:lnTo>
                    <a:pt x="28232" y="269348"/>
                  </a:lnTo>
                  <a:lnTo>
                    <a:pt x="27732" y="269348"/>
                  </a:lnTo>
                  <a:lnTo>
                    <a:pt x="27418" y="269291"/>
                  </a:lnTo>
                  <a:lnTo>
                    <a:pt x="27103" y="269262"/>
                  </a:lnTo>
                  <a:lnTo>
                    <a:pt x="26603" y="269162"/>
                  </a:lnTo>
                  <a:lnTo>
                    <a:pt x="26118" y="269091"/>
                  </a:lnTo>
                  <a:lnTo>
                    <a:pt x="25889" y="269034"/>
                  </a:lnTo>
                  <a:lnTo>
                    <a:pt x="25546" y="268962"/>
                  </a:lnTo>
                  <a:lnTo>
                    <a:pt x="24846" y="268734"/>
                  </a:lnTo>
                  <a:lnTo>
                    <a:pt x="24503" y="268662"/>
                  </a:lnTo>
                  <a:lnTo>
                    <a:pt x="24346" y="268591"/>
                  </a:lnTo>
                  <a:lnTo>
                    <a:pt x="24032" y="268491"/>
                  </a:lnTo>
                  <a:lnTo>
                    <a:pt x="23389" y="268205"/>
                  </a:lnTo>
                  <a:lnTo>
                    <a:pt x="22960" y="268034"/>
                  </a:lnTo>
                  <a:lnTo>
                    <a:pt x="22803" y="267948"/>
                  </a:lnTo>
                  <a:lnTo>
                    <a:pt x="22603" y="267862"/>
                  </a:lnTo>
                  <a:lnTo>
                    <a:pt x="22160" y="267605"/>
                  </a:lnTo>
                  <a:lnTo>
                    <a:pt x="21517" y="267262"/>
                  </a:lnTo>
                  <a:lnTo>
                    <a:pt x="21288" y="267105"/>
                  </a:lnTo>
                  <a:lnTo>
                    <a:pt x="20760" y="266733"/>
                  </a:lnTo>
                  <a:lnTo>
                    <a:pt x="20188" y="266348"/>
                  </a:lnTo>
                  <a:lnTo>
                    <a:pt x="20160" y="266290"/>
                  </a:lnTo>
                  <a:lnTo>
                    <a:pt x="19974" y="266162"/>
                  </a:lnTo>
                  <a:lnTo>
                    <a:pt x="19360" y="265590"/>
                  </a:lnTo>
                  <a:lnTo>
                    <a:pt x="19002" y="265305"/>
                  </a:lnTo>
                  <a:lnTo>
                    <a:pt x="18917" y="265205"/>
                  </a:lnTo>
                  <a:lnTo>
                    <a:pt x="18117" y="264319"/>
                  </a:lnTo>
                  <a:lnTo>
                    <a:pt x="17931" y="264119"/>
                  </a:lnTo>
                  <a:lnTo>
                    <a:pt x="17774" y="263919"/>
                  </a:lnTo>
                  <a:lnTo>
                    <a:pt x="17216" y="263119"/>
                  </a:lnTo>
                  <a:lnTo>
                    <a:pt x="17016" y="262847"/>
                  </a:lnTo>
                  <a:lnTo>
                    <a:pt x="16945" y="262704"/>
                  </a:lnTo>
                  <a:lnTo>
                    <a:pt x="16345" y="261661"/>
                  </a:lnTo>
                  <a:lnTo>
                    <a:pt x="16245" y="261490"/>
                  </a:lnTo>
                  <a:lnTo>
                    <a:pt x="16188" y="261376"/>
                  </a:lnTo>
                  <a:lnTo>
                    <a:pt x="16088" y="261204"/>
                  </a:lnTo>
                  <a:lnTo>
                    <a:pt x="15888" y="260661"/>
                  </a:lnTo>
                  <a:lnTo>
                    <a:pt x="15602" y="260061"/>
                  </a:lnTo>
                  <a:lnTo>
                    <a:pt x="15545" y="259832"/>
                  </a:lnTo>
                  <a:lnTo>
                    <a:pt x="15488" y="259690"/>
                  </a:lnTo>
                  <a:lnTo>
                    <a:pt x="15245" y="258818"/>
                  </a:lnTo>
                  <a:lnTo>
                    <a:pt x="15145" y="258561"/>
                  </a:lnTo>
                  <a:lnTo>
                    <a:pt x="15116" y="258347"/>
                  </a:lnTo>
                  <a:lnTo>
                    <a:pt x="15045" y="258075"/>
                  </a:lnTo>
                  <a:lnTo>
                    <a:pt x="14973" y="257604"/>
                  </a:lnTo>
                  <a:lnTo>
                    <a:pt x="14859" y="257004"/>
                  </a:lnTo>
                  <a:lnTo>
                    <a:pt x="14830" y="256561"/>
                  </a:lnTo>
                  <a:lnTo>
                    <a:pt x="14788" y="256418"/>
                  </a:lnTo>
                  <a:lnTo>
                    <a:pt x="14788" y="256189"/>
                  </a:lnTo>
                  <a:lnTo>
                    <a:pt x="14730" y="255418"/>
                  </a:lnTo>
                  <a:lnTo>
                    <a:pt x="14745" y="254903"/>
                  </a:lnTo>
                  <a:lnTo>
                    <a:pt x="14759" y="254575"/>
                  </a:lnTo>
                  <a:lnTo>
                    <a:pt x="14788" y="253817"/>
                  </a:lnTo>
                  <a:lnTo>
                    <a:pt x="14845" y="253460"/>
                  </a:lnTo>
                  <a:lnTo>
                    <a:pt x="14845" y="253189"/>
                  </a:lnTo>
                  <a:lnTo>
                    <a:pt x="14959" y="252689"/>
                  </a:lnTo>
                  <a:lnTo>
                    <a:pt x="15030" y="252203"/>
                  </a:lnTo>
                  <a:lnTo>
                    <a:pt x="15102" y="251917"/>
                  </a:lnTo>
                  <a:lnTo>
                    <a:pt x="15159" y="251631"/>
                  </a:lnTo>
                  <a:lnTo>
                    <a:pt x="15416" y="250774"/>
                  </a:lnTo>
                  <a:lnTo>
                    <a:pt x="15459" y="250588"/>
                  </a:lnTo>
                  <a:lnTo>
                    <a:pt x="31890" y="201297"/>
                  </a:lnTo>
                  <a:lnTo>
                    <a:pt x="31575" y="200768"/>
                  </a:lnTo>
                  <a:cubicBezTo>
                    <a:pt x="0" y="147233"/>
                    <a:pt x="14302" y="80882"/>
                    <a:pt x="66051" y="41905"/>
                  </a:cubicBezTo>
                  <a:close/>
                </a:path>
              </a:pathLst>
            </a:custGeom>
            <a:solidFill>
              <a:srgbClr val="6C5CE7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800606" y="2663190"/>
              <a:ext cx="14721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任务未达预期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802892" y="2978468"/>
              <a:ext cx="50205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机器翻译等早期任务效果远低于承诺,评估报告给出负面结论。</a:t>
              </a:r>
            </a:p>
          </p:txBody>
        </p:sp>
        <p:sp>
          <p:nvSpPr>
            <p:cNvPr id="19" name="Rectangle 19"/>
            <p:cNvSpPr/>
            <p:nvPr/>
          </p:nvSpPr>
          <p:spPr>
            <a:xfrm>
              <a:off x="9601200" y="276225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9937292" y="2832735"/>
              <a:ext cx="85181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1966–1973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62000" y="3467100"/>
            <a:ext cx="10668000" cy="876300"/>
            <a:chOff x="762000" y="3467100"/>
            <a:chExt cx="10668000" cy="876300"/>
          </a:xfrm>
        </p:grpSpPr>
        <p:sp>
          <p:nvSpPr>
            <p:cNvPr id="22" name="Rectangle 22"/>
            <p:cNvSpPr/>
            <p:nvPr/>
          </p:nvSpPr>
          <p:spPr>
            <a:xfrm>
              <a:off x="762000" y="3467100"/>
              <a:ext cx="10668000" cy="876300"/>
            </a:xfrm>
            <a:prstGeom prst="roundRect">
              <a:avLst>
                <a:gd name="adj" fmla="val 23913"/>
              </a:avLst>
            </a:prstGeom>
            <a:solidFill>
              <a:srgbClr val="EFF0F6"/>
            </a:solidFill>
            <a:ln>
              <a:noFill/>
            </a:ln>
          </p:spPr>
        </p:sp>
        <p:sp>
          <p:nvSpPr>
            <p:cNvPr id="23" name="Freeform 23"/>
            <p:cNvSpPr/>
            <p:nvPr/>
          </p:nvSpPr>
          <p:spPr>
            <a:xfrm>
              <a:off x="1133473" y="3736925"/>
              <a:ext cx="300850" cy="302024"/>
            </a:xfrm>
            <a:custGeom>
              <a:avLst/>
              <a:gdLst/>
              <a:ahLst/>
              <a:cxnLst/>
              <a:rect l="l" t="t" r="r" b="b"/>
              <a:pathLst>
                <a:path w="300850" h="302024">
                  <a:moveTo>
                    <a:pt x="214314" y="25545"/>
                  </a:moveTo>
                  <a:cubicBezTo>
                    <a:pt x="274362" y="60214"/>
                    <a:pt x="300850" y="132991"/>
                    <a:pt x="277135" y="198146"/>
                  </a:cubicBezTo>
                  <a:cubicBezTo>
                    <a:pt x="253420" y="263301"/>
                    <a:pt x="186348" y="302024"/>
                    <a:pt x="118064" y="289983"/>
                  </a:cubicBezTo>
                  <a:cubicBezTo>
                    <a:pt x="49781" y="277941"/>
                    <a:pt x="0" y="218612"/>
                    <a:pt x="2" y="149275"/>
                  </a:cubicBezTo>
                  <a:lnTo>
                    <a:pt x="73" y="144646"/>
                  </a:lnTo>
                  <a:cubicBezTo>
                    <a:pt x="1701" y="94454"/>
                    <a:pt x="29560" y="48801"/>
                    <a:pt x="73452" y="24400"/>
                  </a:cubicBezTo>
                  <a:cubicBezTo>
                    <a:pt x="117344" y="0"/>
                    <a:pt x="170824" y="435"/>
                    <a:pt x="214314" y="25545"/>
                  </a:cubicBezTo>
                  <a:close/>
                  <a:moveTo>
                    <a:pt x="142877" y="63550"/>
                  </a:moveTo>
                  <a:cubicBezTo>
                    <a:pt x="134986" y="63550"/>
                    <a:pt x="128589" y="69947"/>
                    <a:pt x="128589" y="77837"/>
                  </a:cubicBezTo>
                  <a:cubicBezTo>
                    <a:pt x="104917" y="77837"/>
                    <a:pt x="85727" y="97028"/>
                    <a:pt x="85727" y="120700"/>
                  </a:cubicBezTo>
                  <a:cubicBezTo>
                    <a:pt x="85727" y="144372"/>
                    <a:pt x="104917" y="163562"/>
                    <a:pt x="128589" y="163562"/>
                  </a:cubicBezTo>
                  <a:lnTo>
                    <a:pt x="128589" y="192137"/>
                  </a:lnTo>
                  <a:cubicBezTo>
                    <a:pt x="123780" y="192394"/>
                    <a:pt x="119153" y="190267"/>
                    <a:pt x="116216" y="186451"/>
                  </a:cubicBezTo>
                  <a:lnTo>
                    <a:pt x="115245" y="185008"/>
                  </a:lnTo>
                  <a:cubicBezTo>
                    <a:pt x="111181" y="178454"/>
                    <a:pt x="102650" y="176308"/>
                    <a:pt x="95969" y="180158"/>
                  </a:cubicBezTo>
                  <a:cubicBezTo>
                    <a:pt x="89288" y="184008"/>
                    <a:pt x="86867" y="192465"/>
                    <a:pt x="90499" y="199267"/>
                  </a:cubicBezTo>
                  <a:cubicBezTo>
                    <a:pt x="97913" y="212126"/>
                    <a:pt x="111453" y="220233"/>
                    <a:pt x="126289" y="220698"/>
                  </a:cubicBezTo>
                  <a:lnTo>
                    <a:pt x="128589" y="220698"/>
                  </a:lnTo>
                  <a:cubicBezTo>
                    <a:pt x="128583" y="227947"/>
                    <a:pt x="134006" y="234052"/>
                    <a:pt x="141205" y="234900"/>
                  </a:cubicBezTo>
                  <a:lnTo>
                    <a:pt x="142877" y="235000"/>
                  </a:lnTo>
                  <a:cubicBezTo>
                    <a:pt x="150768" y="235000"/>
                    <a:pt x="157164" y="228603"/>
                    <a:pt x="157164" y="220712"/>
                  </a:cubicBezTo>
                  <a:lnTo>
                    <a:pt x="159679" y="220641"/>
                  </a:lnTo>
                  <a:cubicBezTo>
                    <a:pt x="182839" y="219302"/>
                    <a:pt x="200730" y="199781"/>
                    <a:pt x="200050" y="176592"/>
                  </a:cubicBezTo>
                  <a:cubicBezTo>
                    <a:pt x="199369" y="153404"/>
                    <a:pt x="180363" y="134965"/>
                    <a:pt x="157164" y="134987"/>
                  </a:cubicBezTo>
                  <a:lnTo>
                    <a:pt x="157164" y="106412"/>
                  </a:lnTo>
                  <a:cubicBezTo>
                    <a:pt x="162279" y="106241"/>
                    <a:pt x="166751" y="108413"/>
                    <a:pt x="169537" y="112099"/>
                  </a:cubicBezTo>
                  <a:lnTo>
                    <a:pt x="170509" y="113542"/>
                  </a:lnTo>
                  <a:cubicBezTo>
                    <a:pt x="174572" y="120095"/>
                    <a:pt x="183103" y="122242"/>
                    <a:pt x="189785" y="118392"/>
                  </a:cubicBezTo>
                  <a:cubicBezTo>
                    <a:pt x="196466" y="114542"/>
                    <a:pt x="198887" y="106085"/>
                    <a:pt x="195255" y="99283"/>
                  </a:cubicBezTo>
                  <a:cubicBezTo>
                    <a:pt x="187844" y="86418"/>
                    <a:pt x="174304" y="78305"/>
                    <a:pt x="159465" y="77837"/>
                  </a:cubicBezTo>
                  <a:lnTo>
                    <a:pt x="157164" y="77837"/>
                  </a:lnTo>
                  <a:cubicBezTo>
                    <a:pt x="157164" y="69947"/>
                    <a:pt x="150768" y="63550"/>
                    <a:pt x="142877" y="63550"/>
                  </a:cubicBezTo>
                  <a:close/>
                  <a:moveTo>
                    <a:pt x="157164" y="163562"/>
                  </a:moveTo>
                  <a:cubicBezTo>
                    <a:pt x="165055" y="163562"/>
                    <a:pt x="171452" y="169959"/>
                    <a:pt x="171452" y="177850"/>
                  </a:cubicBezTo>
                  <a:cubicBezTo>
                    <a:pt x="171452" y="185741"/>
                    <a:pt x="165055" y="192137"/>
                    <a:pt x="157164" y="192137"/>
                  </a:cubicBezTo>
                  <a:lnTo>
                    <a:pt x="157164" y="163562"/>
                  </a:lnTo>
                  <a:close/>
                  <a:moveTo>
                    <a:pt x="128589" y="106412"/>
                  </a:moveTo>
                  <a:lnTo>
                    <a:pt x="128589" y="134987"/>
                  </a:lnTo>
                  <a:cubicBezTo>
                    <a:pt x="120698" y="134987"/>
                    <a:pt x="114302" y="128591"/>
                    <a:pt x="114302" y="120700"/>
                  </a:cubicBezTo>
                  <a:cubicBezTo>
                    <a:pt x="114302" y="112809"/>
                    <a:pt x="120698" y="106412"/>
                    <a:pt x="128589" y="106412"/>
                  </a:cubicBezTo>
                  <a:close/>
                </a:path>
              </a:pathLst>
            </a:custGeom>
            <a:solidFill>
              <a:srgbClr val="5C6B8A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800606" y="3653790"/>
              <a:ext cx="14721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资助快速收缩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802892" y="3969068"/>
              <a:ext cx="41118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主要资助方削减学术经费,多国研究支持同步退潮。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9601200" y="375285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9937292" y="3823335"/>
              <a:ext cx="85181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1973–1974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62000" y="4457700"/>
            <a:ext cx="10668000" cy="876300"/>
            <a:chOff x="762000" y="4457700"/>
            <a:chExt cx="10668000" cy="876300"/>
          </a:xfrm>
        </p:grpSpPr>
        <p:sp>
          <p:nvSpPr>
            <p:cNvPr id="29" name="Rectangle 29"/>
            <p:cNvSpPr/>
            <p:nvPr/>
          </p:nvSpPr>
          <p:spPr>
            <a:xfrm>
              <a:off x="762000" y="4457700"/>
              <a:ext cx="10668000" cy="876300"/>
            </a:xfrm>
            <a:prstGeom prst="roundRect">
              <a:avLst>
                <a:gd name="adj" fmla="val 23913"/>
              </a:avLst>
            </a:prstGeom>
            <a:solidFill>
              <a:srgbClr val="E9EDF5"/>
            </a:solidFill>
            <a:ln>
              <a:noFill/>
            </a:ln>
          </p:spPr>
        </p:sp>
        <p:sp>
          <p:nvSpPr>
            <p:cNvPr id="30" name="Freeform 30"/>
            <p:cNvSpPr/>
            <p:nvPr/>
          </p:nvSpPr>
          <p:spPr>
            <a:xfrm>
              <a:off x="1176322" y="4733920"/>
              <a:ext cx="200056" cy="285759"/>
            </a:xfrm>
            <a:custGeom>
              <a:avLst/>
              <a:gdLst/>
              <a:ahLst/>
              <a:cxnLst/>
              <a:rect l="l" t="t" r="r" b="b"/>
              <a:pathLst>
                <a:path w="200056" h="285759">
                  <a:moveTo>
                    <a:pt x="171466" y="5"/>
                  </a:moveTo>
                  <a:cubicBezTo>
                    <a:pt x="186419" y="0"/>
                    <a:pt x="198848" y="11525"/>
                    <a:pt x="199969" y="26437"/>
                  </a:cubicBezTo>
                  <a:lnTo>
                    <a:pt x="200041" y="28580"/>
                  </a:lnTo>
                  <a:lnTo>
                    <a:pt x="200041" y="57155"/>
                  </a:lnTo>
                  <a:cubicBezTo>
                    <a:pt x="200056" y="92260"/>
                    <a:pt x="181655" y="124800"/>
                    <a:pt x="151563" y="142880"/>
                  </a:cubicBezTo>
                  <a:cubicBezTo>
                    <a:pt x="180475" y="160243"/>
                    <a:pt x="198678" y="191018"/>
                    <a:pt x="199969" y="224719"/>
                  </a:cubicBezTo>
                  <a:lnTo>
                    <a:pt x="200041" y="228605"/>
                  </a:lnTo>
                  <a:lnTo>
                    <a:pt x="200041" y="257180"/>
                  </a:lnTo>
                  <a:cubicBezTo>
                    <a:pt x="200045" y="272133"/>
                    <a:pt x="188520" y="284562"/>
                    <a:pt x="173609" y="285683"/>
                  </a:cubicBezTo>
                  <a:lnTo>
                    <a:pt x="171466" y="285755"/>
                  </a:lnTo>
                  <a:lnTo>
                    <a:pt x="28591" y="285755"/>
                  </a:lnTo>
                  <a:cubicBezTo>
                    <a:pt x="13637" y="285759"/>
                    <a:pt x="1209" y="274234"/>
                    <a:pt x="87" y="259323"/>
                  </a:cubicBezTo>
                  <a:lnTo>
                    <a:pt x="16" y="257180"/>
                  </a:lnTo>
                  <a:lnTo>
                    <a:pt x="16" y="228605"/>
                  </a:lnTo>
                  <a:cubicBezTo>
                    <a:pt x="0" y="193499"/>
                    <a:pt x="18402" y="160959"/>
                    <a:pt x="48493" y="142880"/>
                  </a:cubicBezTo>
                  <a:cubicBezTo>
                    <a:pt x="19582" y="125516"/>
                    <a:pt x="1379" y="94741"/>
                    <a:pt x="87" y="61041"/>
                  </a:cubicBezTo>
                  <a:lnTo>
                    <a:pt x="16" y="57155"/>
                  </a:lnTo>
                  <a:lnTo>
                    <a:pt x="16" y="28580"/>
                  </a:lnTo>
                  <a:cubicBezTo>
                    <a:pt x="11" y="13626"/>
                    <a:pt x="11536" y="1198"/>
                    <a:pt x="26448" y="76"/>
                  </a:cubicBezTo>
                  <a:lnTo>
                    <a:pt x="28591" y="5"/>
                  </a:lnTo>
                  <a:lnTo>
                    <a:pt x="171466" y="5"/>
                  </a:lnTo>
                  <a:close/>
                </a:path>
              </a:pathLst>
            </a:custGeom>
            <a:solidFill>
              <a:srgbClr val="46536E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800606" y="4644390"/>
              <a:ext cx="14721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热度进入低谷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802892" y="4959668"/>
              <a:ext cx="402142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经费与关注度显著下降,史称第一次</a:t>
              </a:r>
              <a:r>
                <a:rPr lang="zh-CN" sz="135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「AI 寒冬」</a:t>
              </a: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。</a:t>
              </a:r>
            </a:p>
          </p:txBody>
        </p:sp>
        <p:sp>
          <p:nvSpPr>
            <p:cNvPr id="33" name="Rectangle 33"/>
            <p:cNvSpPr/>
            <p:nvPr/>
          </p:nvSpPr>
          <p:spPr>
            <a:xfrm>
              <a:off x="9601200" y="4743450"/>
              <a:ext cx="1524000" cy="304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9937292" y="4813935"/>
              <a:ext cx="85181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1974–1980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544494" y="5460206"/>
            <a:ext cx="2891221" cy="220028"/>
            <a:chOff x="8544494" y="5460206"/>
            <a:chExt cx="2891221" cy="220028"/>
          </a:xfrm>
        </p:grpSpPr>
        <p:sp>
          <p:nvSpPr>
            <p:cNvPr id="36" name="TextBox 36"/>
            <p:cNvSpPr txBox="1"/>
            <p:nvPr/>
          </p:nvSpPr>
          <p:spPr>
            <a:xfrm>
              <a:off x="8544494" y="5460206"/>
              <a:ext cx="289122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注:「第一次寒冬」的强度,学界尚有讨论。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62000" y="5734050"/>
            <a:ext cx="10668000" cy="552450"/>
            <a:chOff x="762000" y="5734050"/>
            <a:chExt cx="10668000" cy="552450"/>
          </a:xfrm>
        </p:grpSpPr>
        <p:sp>
          <p:nvSpPr>
            <p:cNvPr id="38" name="Rectangle 38"/>
            <p:cNvSpPr/>
            <p:nvPr/>
          </p:nvSpPr>
          <p:spPr>
            <a:xfrm>
              <a:off x="762000" y="5734050"/>
              <a:ext cx="10668000" cy="552450"/>
            </a:xfrm>
            <a:prstGeom prst="roundRect">
              <a:avLst>
                <a:gd name="adj" fmla="val 34483"/>
              </a:avLst>
            </a:prstGeom>
            <a:solidFill>
              <a:srgbClr val="D8DFEC"/>
            </a:solidFill>
            <a:ln>
              <a:noFill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1057656" y="5920740"/>
              <a:ext cx="533712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低谷不是终局:下一轮热潮,由「专家系统」点燃 →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41" name="TextBox 41"/>
            <p:cNvSpPr txBox="1"/>
            <p:nvPr/>
          </p:nvSpPr>
          <p:spPr>
            <a:xfrm>
              <a:off x="756285" y="6412706"/>
              <a:ext cx="518736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参考资料:ALPAC Report · Lighthill Report · Communications of the ACM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05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AEEF6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5C6B8A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427218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第二章 · 曲折前行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5C6B8A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4069080" cy="586740"/>
            <a:chOff x="746760" y="1219200"/>
            <a:chExt cx="4069080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4069080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专家系统的辉煌与谢幕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5771388" cy="410718"/>
            <a:chOff x="751332" y="1792605"/>
            <a:chExt cx="5771388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577138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把专家经验写成规则——AI 第一次走进企业。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62000" y="2724150"/>
            <a:ext cx="3095625" cy="1428750"/>
            <a:chOff x="762000" y="2724150"/>
            <a:chExt cx="3095625" cy="1428750"/>
          </a:xfrm>
        </p:grpSpPr>
        <p:sp>
          <p:nvSpPr>
            <p:cNvPr id="15" name="Rectangle 15"/>
            <p:cNvSpPr/>
            <p:nvPr/>
          </p:nvSpPr>
          <p:spPr>
            <a:xfrm>
              <a:off x="762000" y="2724150"/>
              <a:ext cx="3095625" cy="1428750"/>
            </a:xfrm>
            <a:prstGeom prst="roundRect">
              <a:avLst>
                <a:gd name="adj" fmla="val 16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044572" y="2941638"/>
              <a:ext cx="215906" cy="269876"/>
            </a:xfrm>
            <a:custGeom>
              <a:avLst/>
              <a:gdLst/>
              <a:ahLst/>
              <a:cxnLst/>
              <a:rect l="l" t="t" r="r" b="b"/>
              <a:pathLst>
                <a:path w="215906" h="269876">
                  <a:moveTo>
                    <a:pt x="188875" y="29282"/>
                  </a:moveTo>
                  <a:cubicBezTo>
                    <a:pt x="205073" y="34989"/>
                    <a:pt x="215906" y="50295"/>
                    <a:pt x="215903" y="67469"/>
                  </a:cubicBezTo>
                  <a:lnTo>
                    <a:pt x="215903" y="229394"/>
                  </a:lnTo>
                  <a:cubicBezTo>
                    <a:pt x="215903" y="251752"/>
                    <a:pt x="197779" y="269876"/>
                    <a:pt x="175422" y="269876"/>
                  </a:cubicBezTo>
                  <a:lnTo>
                    <a:pt x="40484" y="269876"/>
                  </a:lnTo>
                  <a:cubicBezTo>
                    <a:pt x="18127" y="269876"/>
                    <a:pt x="3" y="251752"/>
                    <a:pt x="3" y="229394"/>
                  </a:cubicBezTo>
                  <a:lnTo>
                    <a:pt x="3" y="67469"/>
                  </a:lnTo>
                  <a:cubicBezTo>
                    <a:pt x="0" y="50295"/>
                    <a:pt x="10833" y="34989"/>
                    <a:pt x="27031" y="29282"/>
                  </a:cubicBezTo>
                  <a:cubicBezTo>
                    <a:pt x="28260" y="58176"/>
                    <a:pt x="52045" y="80967"/>
                    <a:pt x="80966" y="80963"/>
                  </a:cubicBezTo>
                  <a:lnTo>
                    <a:pt x="134941" y="80963"/>
                  </a:lnTo>
                  <a:cubicBezTo>
                    <a:pt x="162647" y="80965"/>
                    <a:pt x="185855" y="59990"/>
                    <a:pt x="188646" y="32426"/>
                  </a:cubicBezTo>
                  <a:close/>
                  <a:moveTo>
                    <a:pt x="67607" y="175419"/>
                  </a:moveTo>
                  <a:lnTo>
                    <a:pt x="67472" y="175419"/>
                  </a:lnTo>
                  <a:cubicBezTo>
                    <a:pt x="60332" y="175427"/>
                    <a:pt x="54435" y="180995"/>
                    <a:pt x="54016" y="188122"/>
                  </a:cubicBezTo>
                  <a:cubicBezTo>
                    <a:pt x="53598" y="195249"/>
                    <a:pt x="58804" y="201469"/>
                    <a:pt x="65893" y="202312"/>
                  </a:cubicBezTo>
                  <a:lnTo>
                    <a:pt x="67607" y="202407"/>
                  </a:lnTo>
                  <a:cubicBezTo>
                    <a:pt x="75059" y="202407"/>
                    <a:pt x="81101" y="196365"/>
                    <a:pt x="81101" y="188913"/>
                  </a:cubicBezTo>
                  <a:cubicBezTo>
                    <a:pt x="81101" y="181461"/>
                    <a:pt x="75059" y="175419"/>
                    <a:pt x="67607" y="175419"/>
                  </a:cubicBezTo>
                  <a:moveTo>
                    <a:pt x="148435" y="175419"/>
                  </a:moveTo>
                  <a:lnTo>
                    <a:pt x="121447" y="175419"/>
                  </a:lnTo>
                  <a:cubicBezTo>
                    <a:pt x="113995" y="175419"/>
                    <a:pt x="107953" y="181461"/>
                    <a:pt x="107953" y="188913"/>
                  </a:cubicBezTo>
                  <a:cubicBezTo>
                    <a:pt x="107953" y="196365"/>
                    <a:pt x="113995" y="202407"/>
                    <a:pt x="121447" y="202407"/>
                  </a:cubicBezTo>
                  <a:lnTo>
                    <a:pt x="148435" y="202407"/>
                  </a:lnTo>
                  <a:cubicBezTo>
                    <a:pt x="155887" y="202407"/>
                    <a:pt x="161928" y="196365"/>
                    <a:pt x="161928" y="188913"/>
                  </a:cubicBezTo>
                  <a:cubicBezTo>
                    <a:pt x="161928" y="181461"/>
                    <a:pt x="155887" y="175419"/>
                    <a:pt x="148435" y="175419"/>
                  </a:cubicBezTo>
                  <a:moveTo>
                    <a:pt x="67607" y="121444"/>
                  </a:moveTo>
                  <a:lnTo>
                    <a:pt x="67472" y="121444"/>
                  </a:lnTo>
                  <a:cubicBezTo>
                    <a:pt x="60332" y="121452"/>
                    <a:pt x="54435" y="127020"/>
                    <a:pt x="54016" y="134147"/>
                  </a:cubicBezTo>
                  <a:cubicBezTo>
                    <a:pt x="53598" y="141274"/>
                    <a:pt x="58804" y="147494"/>
                    <a:pt x="65893" y="148337"/>
                  </a:cubicBezTo>
                  <a:lnTo>
                    <a:pt x="67607" y="148432"/>
                  </a:lnTo>
                  <a:cubicBezTo>
                    <a:pt x="75059" y="148432"/>
                    <a:pt x="81101" y="142390"/>
                    <a:pt x="81101" y="134938"/>
                  </a:cubicBezTo>
                  <a:cubicBezTo>
                    <a:pt x="81101" y="127485"/>
                    <a:pt x="75059" y="121444"/>
                    <a:pt x="67607" y="121444"/>
                  </a:cubicBezTo>
                  <a:moveTo>
                    <a:pt x="148435" y="121444"/>
                  </a:moveTo>
                  <a:lnTo>
                    <a:pt x="121447" y="121444"/>
                  </a:lnTo>
                  <a:cubicBezTo>
                    <a:pt x="113995" y="121444"/>
                    <a:pt x="107953" y="127485"/>
                    <a:pt x="107953" y="134938"/>
                  </a:cubicBezTo>
                  <a:cubicBezTo>
                    <a:pt x="107953" y="142390"/>
                    <a:pt x="113995" y="148432"/>
                    <a:pt x="121447" y="148432"/>
                  </a:cubicBezTo>
                  <a:lnTo>
                    <a:pt x="148435" y="148432"/>
                  </a:lnTo>
                  <a:cubicBezTo>
                    <a:pt x="155887" y="148432"/>
                    <a:pt x="161928" y="142390"/>
                    <a:pt x="161928" y="134938"/>
                  </a:cubicBezTo>
                  <a:cubicBezTo>
                    <a:pt x="161928" y="127485"/>
                    <a:pt x="155887" y="121444"/>
                    <a:pt x="148435" y="121444"/>
                  </a:cubicBezTo>
                  <a:moveTo>
                    <a:pt x="134941" y="0"/>
                  </a:moveTo>
                  <a:cubicBezTo>
                    <a:pt x="149846" y="0"/>
                    <a:pt x="161928" y="12083"/>
                    <a:pt x="161928" y="26988"/>
                  </a:cubicBezTo>
                  <a:cubicBezTo>
                    <a:pt x="161928" y="41892"/>
                    <a:pt x="149846" y="53975"/>
                    <a:pt x="134941" y="53975"/>
                  </a:cubicBezTo>
                  <a:lnTo>
                    <a:pt x="80966" y="53975"/>
                  </a:lnTo>
                  <a:cubicBezTo>
                    <a:pt x="66061" y="53975"/>
                    <a:pt x="53978" y="41892"/>
                    <a:pt x="53978" y="26988"/>
                  </a:cubicBezTo>
                  <a:cubicBezTo>
                    <a:pt x="53978" y="12083"/>
                    <a:pt x="66061" y="0"/>
                    <a:pt x="80966" y="0"/>
                  </a:cubicBezTo>
                  <a:close/>
                </a:path>
              </a:pathLst>
            </a:custGeom>
            <a:solidFill>
              <a:srgbClr val="5C6B8A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438656" y="30251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兴起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83742" y="3454718"/>
              <a:ext cx="1651064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把领域经验写成规则,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医疗诊断率先试水。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3971925" y="3228975"/>
            <a:ext cx="457200" cy="419100"/>
          </a:xfrm>
          <a:prstGeom prst="rightArrow">
            <a:avLst/>
          </a:prstGeom>
          <a:solidFill>
            <a:srgbClr val="B9C4DC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4543425" y="2724150"/>
            <a:ext cx="3095625" cy="1428750"/>
            <a:chOff x="4543425" y="2724150"/>
            <a:chExt cx="3095625" cy="1428750"/>
          </a:xfrm>
        </p:grpSpPr>
        <p:sp>
          <p:nvSpPr>
            <p:cNvPr id="21" name="Rectangle 21"/>
            <p:cNvSpPr/>
            <p:nvPr/>
          </p:nvSpPr>
          <p:spPr>
            <a:xfrm>
              <a:off x="4543425" y="2724150"/>
              <a:ext cx="3095625" cy="1428750"/>
            </a:xfrm>
            <a:prstGeom prst="roundRect">
              <a:avLst>
                <a:gd name="adj" fmla="val 16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4799011" y="2935593"/>
              <a:ext cx="284137" cy="285245"/>
            </a:xfrm>
            <a:custGeom>
              <a:avLst/>
              <a:gdLst/>
              <a:ahLst/>
              <a:cxnLst/>
              <a:rect l="l" t="t" r="r" b="b"/>
              <a:pathLst>
                <a:path w="284137" h="285245">
                  <a:moveTo>
                    <a:pt x="202408" y="24126"/>
                  </a:moveTo>
                  <a:cubicBezTo>
                    <a:pt x="259120" y="56869"/>
                    <a:pt x="284137" y="125603"/>
                    <a:pt x="261739" y="187138"/>
                  </a:cubicBezTo>
                  <a:cubicBezTo>
                    <a:pt x="239341" y="248674"/>
                    <a:pt x="175995" y="285245"/>
                    <a:pt x="111506" y="273873"/>
                  </a:cubicBezTo>
                  <a:cubicBezTo>
                    <a:pt x="47016" y="262501"/>
                    <a:pt x="0" y="206467"/>
                    <a:pt x="2" y="140982"/>
                  </a:cubicBezTo>
                  <a:lnTo>
                    <a:pt x="69" y="136610"/>
                  </a:lnTo>
                  <a:cubicBezTo>
                    <a:pt x="1606" y="89206"/>
                    <a:pt x="27918" y="46090"/>
                    <a:pt x="69372" y="23045"/>
                  </a:cubicBezTo>
                  <a:cubicBezTo>
                    <a:pt x="110826" y="0"/>
                    <a:pt x="161335" y="410"/>
                    <a:pt x="202408" y="24126"/>
                  </a:cubicBezTo>
                  <a:close/>
                  <a:moveTo>
                    <a:pt x="134939" y="60020"/>
                  </a:moveTo>
                  <a:cubicBezTo>
                    <a:pt x="127487" y="60020"/>
                    <a:pt x="121446" y="66061"/>
                    <a:pt x="121446" y="73513"/>
                  </a:cubicBezTo>
                  <a:cubicBezTo>
                    <a:pt x="99088" y="73513"/>
                    <a:pt x="80964" y="91637"/>
                    <a:pt x="80964" y="113995"/>
                  </a:cubicBezTo>
                  <a:cubicBezTo>
                    <a:pt x="80964" y="136352"/>
                    <a:pt x="99088" y="154476"/>
                    <a:pt x="121446" y="154476"/>
                  </a:cubicBezTo>
                  <a:lnTo>
                    <a:pt x="121446" y="181464"/>
                  </a:lnTo>
                  <a:cubicBezTo>
                    <a:pt x="116904" y="181706"/>
                    <a:pt x="112534" y="179697"/>
                    <a:pt x="109760" y="176093"/>
                  </a:cubicBezTo>
                  <a:lnTo>
                    <a:pt x="108843" y="174730"/>
                  </a:lnTo>
                  <a:cubicBezTo>
                    <a:pt x="105005" y="168541"/>
                    <a:pt x="96948" y="166513"/>
                    <a:pt x="90638" y="170149"/>
                  </a:cubicBezTo>
                  <a:cubicBezTo>
                    <a:pt x="84327" y="173785"/>
                    <a:pt x="82041" y="181773"/>
                    <a:pt x="85471" y="188197"/>
                  </a:cubicBezTo>
                  <a:cubicBezTo>
                    <a:pt x="92474" y="200342"/>
                    <a:pt x="105261" y="207999"/>
                    <a:pt x="119273" y="208438"/>
                  </a:cubicBezTo>
                  <a:lnTo>
                    <a:pt x="121446" y="208438"/>
                  </a:lnTo>
                  <a:cubicBezTo>
                    <a:pt x="121440" y="215284"/>
                    <a:pt x="126562" y="221049"/>
                    <a:pt x="133361" y="221850"/>
                  </a:cubicBezTo>
                  <a:lnTo>
                    <a:pt x="134939" y="221945"/>
                  </a:lnTo>
                  <a:cubicBezTo>
                    <a:pt x="142392" y="221945"/>
                    <a:pt x="148433" y="215904"/>
                    <a:pt x="148433" y="208451"/>
                  </a:cubicBezTo>
                  <a:lnTo>
                    <a:pt x="150808" y="208384"/>
                  </a:lnTo>
                  <a:cubicBezTo>
                    <a:pt x="172681" y="207119"/>
                    <a:pt x="189579" y="188682"/>
                    <a:pt x="188936" y="166782"/>
                  </a:cubicBezTo>
                  <a:cubicBezTo>
                    <a:pt x="188293" y="144881"/>
                    <a:pt x="170343" y="127467"/>
                    <a:pt x="148433" y="127488"/>
                  </a:cubicBezTo>
                  <a:lnTo>
                    <a:pt x="148433" y="100501"/>
                  </a:lnTo>
                  <a:cubicBezTo>
                    <a:pt x="153264" y="100339"/>
                    <a:pt x="157488" y="102390"/>
                    <a:pt x="160119" y="105871"/>
                  </a:cubicBezTo>
                  <a:lnTo>
                    <a:pt x="161036" y="107234"/>
                  </a:lnTo>
                  <a:cubicBezTo>
                    <a:pt x="164874" y="113424"/>
                    <a:pt x="172931" y="115451"/>
                    <a:pt x="179241" y="111815"/>
                  </a:cubicBezTo>
                  <a:cubicBezTo>
                    <a:pt x="185552" y="108179"/>
                    <a:pt x="187838" y="100192"/>
                    <a:pt x="184408" y="93767"/>
                  </a:cubicBezTo>
                  <a:cubicBezTo>
                    <a:pt x="177409" y="81618"/>
                    <a:pt x="164620" y="73955"/>
                    <a:pt x="150606" y="73513"/>
                  </a:cubicBezTo>
                  <a:lnTo>
                    <a:pt x="148433" y="73513"/>
                  </a:lnTo>
                  <a:cubicBezTo>
                    <a:pt x="148433" y="66061"/>
                    <a:pt x="142392" y="60020"/>
                    <a:pt x="134939" y="60020"/>
                  </a:cubicBezTo>
                  <a:close/>
                  <a:moveTo>
                    <a:pt x="148433" y="154476"/>
                  </a:moveTo>
                  <a:cubicBezTo>
                    <a:pt x="155886" y="154476"/>
                    <a:pt x="161927" y="160517"/>
                    <a:pt x="161927" y="167970"/>
                  </a:cubicBezTo>
                  <a:cubicBezTo>
                    <a:pt x="161927" y="175422"/>
                    <a:pt x="155886" y="181464"/>
                    <a:pt x="148433" y="181464"/>
                  </a:cubicBezTo>
                  <a:lnTo>
                    <a:pt x="148433" y="154476"/>
                  </a:lnTo>
                  <a:close/>
                  <a:moveTo>
                    <a:pt x="121446" y="100501"/>
                  </a:moveTo>
                  <a:lnTo>
                    <a:pt x="121446" y="127488"/>
                  </a:lnTo>
                  <a:cubicBezTo>
                    <a:pt x="113993" y="127488"/>
                    <a:pt x="107952" y="121447"/>
                    <a:pt x="107952" y="113995"/>
                  </a:cubicBezTo>
                  <a:cubicBezTo>
                    <a:pt x="107952" y="106542"/>
                    <a:pt x="113993" y="100501"/>
                    <a:pt x="121446" y="100501"/>
                  </a:cubicBezTo>
                  <a:close/>
                </a:path>
              </a:pathLst>
            </a:custGeom>
            <a:solidFill>
              <a:srgbClr val="5C6B8A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5220081" y="30251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鼎盛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765167" y="3454718"/>
              <a:ext cx="1651064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企业采购、系统商用,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AI 成为商业明星。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7753350" y="3228975"/>
            <a:ext cx="457200" cy="419100"/>
          </a:xfrm>
          <a:prstGeom prst="rightArrow">
            <a:avLst/>
          </a:prstGeom>
          <a:solidFill>
            <a:srgbClr val="B9C4DC"/>
          </a:solidFill>
          <a:ln>
            <a:noFill/>
          </a:ln>
        </p:spPr>
      </p:sp>
      <p:grpSp>
        <p:nvGrpSpPr>
          <p:cNvPr id="31" name="Group 31"/>
          <p:cNvGrpSpPr/>
          <p:nvPr/>
        </p:nvGrpSpPr>
        <p:grpSpPr>
          <a:xfrm>
            <a:off x="8324850" y="2724150"/>
            <a:ext cx="3095625" cy="1428750"/>
            <a:chOff x="8324850" y="2724150"/>
            <a:chExt cx="3095625" cy="1428750"/>
          </a:xfrm>
        </p:grpSpPr>
        <p:sp>
          <p:nvSpPr>
            <p:cNvPr id="27" name="Rectangle 27"/>
            <p:cNvSpPr/>
            <p:nvPr/>
          </p:nvSpPr>
          <p:spPr>
            <a:xfrm>
              <a:off x="8324850" y="2724150"/>
              <a:ext cx="3095625" cy="1428750"/>
            </a:xfrm>
            <a:prstGeom prst="roundRect">
              <a:avLst>
                <a:gd name="adj" fmla="val 16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8620904" y="2941633"/>
              <a:ext cx="188943" cy="269885"/>
            </a:xfrm>
            <a:custGeom>
              <a:avLst/>
              <a:gdLst/>
              <a:ahLst/>
              <a:cxnLst/>
              <a:rect l="l" t="t" r="r" b="b"/>
              <a:pathLst>
                <a:path w="188943" h="269885">
                  <a:moveTo>
                    <a:pt x="161940" y="4"/>
                  </a:moveTo>
                  <a:cubicBezTo>
                    <a:pt x="176063" y="0"/>
                    <a:pt x="187801" y="10885"/>
                    <a:pt x="188860" y="24968"/>
                  </a:cubicBezTo>
                  <a:lnTo>
                    <a:pt x="188928" y="26992"/>
                  </a:lnTo>
                  <a:lnTo>
                    <a:pt x="188928" y="53980"/>
                  </a:lnTo>
                  <a:cubicBezTo>
                    <a:pt x="188943" y="87135"/>
                    <a:pt x="171563" y="117867"/>
                    <a:pt x="143143" y="134942"/>
                  </a:cubicBezTo>
                  <a:cubicBezTo>
                    <a:pt x="170449" y="151341"/>
                    <a:pt x="187641" y="180407"/>
                    <a:pt x="188860" y="212235"/>
                  </a:cubicBezTo>
                  <a:lnTo>
                    <a:pt x="188928" y="215905"/>
                  </a:lnTo>
                  <a:lnTo>
                    <a:pt x="188928" y="242893"/>
                  </a:lnTo>
                  <a:cubicBezTo>
                    <a:pt x="188932" y="257015"/>
                    <a:pt x="178047" y="268753"/>
                    <a:pt x="163964" y="269813"/>
                  </a:cubicBezTo>
                  <a:lnTo>
                    <a:pt x="161940" y="269880"/>
                  </a:lnTo>
                  <a:lnTo>
                    <a:pt x="27002" y="269880"/>
                  </a:lnTo>
                  <a:cubicBezTo>
                    <a:pt x="12879" y="269885"/>
                    <a:pt x="1142" y="259000"/>
                    <a:pt x="82" y="244917"/>
                  </a:cubicBezTo>
                  <a:lnTo>
                    <a:pt x="15" y="242893"/>
                  </a:lnTo>
                  <a:lnTo>
                    <a:pt x="15" y="215905"/>
                  </a:lnTo>
                  <a:cubicBezTo>
                    <a:pt x="0" y="182750"/>
                    <a:pt x="17379" y="152017"/>
                    <a:pt x="45799" y="134942"/>
                  </a:cubicBezTo>
                  <a:cubicBezTo>
                    <a:pt x="18494" y="118544"/>
                    <a:pt x="1302" y="89478"/>
                    <a:pt x="82" y="57650"/>
                  </a:cubicBezTo>
                  <a:lnTo>
                    <a:pt x="15" y="53980"/>
                  </a:lnTo>
                  <a:lnTo>
                    <a:pt x="15" y="26992"/>
                  </a:lnTo>
                  <a:cubicBezTo>
                    <a:pt x="10" y="12869"/>
                    <a:pt x="10895" y="1131"/>
                    <a:pt x="24978" y="72"/>
                  </a:cubicBezTo>
                  <a:lnTo>
                    <a:pt x="27002" y="4"/>
                  </a:lnTo>
                  <a:lnTo>
                    <a:pt x="161940" y="4"/>
                  </a:lnTo>
                  <a:close/>
                </a:path>
              </a:pathLst>
            </a:custGeom>
            <a:solidFill>
              <a:srgbClr val="5C6B8A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9001506" y="30251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谢幕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546592" y="3454718"/>
              <a:ext cx="1728216" cy="5116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规则维护成本高昂,</a:t>
              </a:r>
              <a:br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热潮在九十年代退去。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62000" y="4667250"/>
            <a:ext cx="10668000" cy="762000"/>
            <a:chOff x="762000" y="4667250"/>
            <a:chExt cx="10668000" cy="762000"/>
          </a:xfrm>
        </p:grpSpPr>
        <p:sp>
          <p:nvSpPr>
            <p:cNvPr id="32" name="Rectangle 32"/>
            <p:cNvSpPr/>
            <p:nvPr/>
          </p:nvSpPr>
          <p:spPr>
            <a:xfrm>
              <a:off x="762000" y="4667250"/>
              <a:ext cx="10668000" cy="762000"/>
            </a:xfrm>
            <a:prstGeom prst="roundRect">
              <a:avLst>
                <a:gd name="adj" fmla="val 30000"/>
              </a:avLst>
            </a:prstGeom>
            <a:solidFill>
              <a:srgbClr val="E9EDF5"/>
            </a:solidFill>
            <a:ln>
              <a:noFill/>
            </a:ln>
          </p:spPr>
        </p:sp>
        <p:sp>
          <p:nvSpPr>
            <p:cNvPr id="33" name="Freeform 33"/>
            <p:cNvSpPr/>
            <p:nvPr/>
          </p:nvSpPr>
          <p:spPr>
            <a:xfrm>
              <a:off x="1076338" y="4933458"/>
              <a:ext cx="247496" cy="214761"/>
            </a:xfrm>
            <a:custGeom>
              <a:avLst/>
              <a:gdLst/>
              <a:ahLst/>
              <a:cxnLst/>
              <a:rect l="l" t="t" r="r" b="b"/>
              <a:pathLst>
                <a:path w="247496" h="214761">
                  <a:moveTo>
                    <a:pt x="123812" y="0"/>
                  </a:moveTo>
                  <a:cubicBezTo>
                    <a:pt x="134425" y="0"/>
                    <a:pt x="144315" y="5190"/>
                    <a:pt x="150371" y="13857"/>
                  </a:cubicBezTo>
                  <a:lnTo>
                    <a:pt x="151538" y="15635"/>
                  </a:lnTo>
                  <a:lnTo>
                    <a:pt x="241705" y="166188"/>
                  </a:lnTo>
                  <a:cubicBezTo>
                    <a:pt x="247275" y="175835"/>
                    <a:pt x="247496" y="187668"/>
                    <a:pt x="242289" y="197516"/>
                  </a:cubicBezTo>
                  <a:cubicBezTo>
                    <a:pt x="237081" y="207364"/>
                    <a:pt x="227178" y="213844"/>
                    <a:pt x="216069" y="214672"/>
                  </a:cubicBezTo>
                  <a:lnTo>
                    <a:pt x="213902" y="214761"/>
                  </a:lnTo>
                  <a:lnTo>
                    <a:pt x="33601" y="214761"/>
                  </a:lnTo>
                  <a:cubicBezTo>
                    <a:pt x="22481" y="214636"/>
                    <a:pt x="12203" y="208813"/>
                    <a:pt x="6379" y="199340"/>
                  </a:cubicBezTo>
                  <a:cubicBezTo>
                    <a:pt x="555" y="189866"/>
                    <a:pt x="0" y="178067"/>
                    <a:pt x="4908" y="168088"/>
                  </a:cubicBezTo>
                  <a:lnTo>
                    <a:pt x="6009" y="166032"/>
                  </a:lnTo>
                  <a:lnTo>
                    <a:pt x="96131" y="15591"/>
                  </a:lnTo>
                  <a:cubicBezTo>
                    <a:pt x="102000" y="5914"/>
                    <a:pt x="112495" y="2"/>
                    <a:pt x="123812" y="0"/>
                  </a:cubicBezTo>
                  <a:close/>
                  <a:moveTo>
                    <a:pt x="123924" y="148130"/>
                  </a:moveTo>
                  <a:lnTo>
                    <a:pt x="122512" y="148208"/>
                  </a:lnTo>
                  <a:cubicBezTo>
                    <a:pt x="116922" y="148873"/>
                    <a:pt x="112712" y="153613"/>
                    <a:pt x="112712" y="159243"/>
                  </a:cubicBezTo>
                  <a:cubicBezTo>
                    <a:pt x="112712" y="164872"/>
                    <a:pt x="116922" y="169612"/>
                    <a:pt x="122512" y="170277"/>
                  </a:cubicBezTo>
                  <a:lnTo>
                    <a:pt x="123812" y="170355"/>
                  </a:lnTo>
                  <a:lnTo>
                    <a:pt x="125224" y="170277"/>
                  </a:lnTo>
                  <a:cubicBezTo>
                    <a:pt x="130814" y="169612"/>
                    <a:pt x="135024" y="164872"/>
                    <a:pt x="135024" y="159243"/>
                  </a:cubicBezTo>
                  <a:cubicBezTo>
                    <a:pt x="135024" y="153613"/>
                    <a:pt x="130814" y="148873"/>
                    <a:pt x="125224" y="148208"/>
                  </a:cubicBezTo>
                  <a:lnTo>
                    <a:pt x="123924" y="148130"/>
                  </a:lnTo>
                  <a:close/>
                  <a:moveTo>
                    <a:pt x="123812" y="70342"/>
                  </a:moveTo>
                  <a:cubicBezTo>
                    <a:pt x="118179" y="70343"/>
                    <a:pt x="113437" y="74560"/>
                    <a:pt x="112778" y="80155"/>
                  </a:cubicBezTo>
                  <a:lnTo>
                    <a:pt x="112700" y="81455"/>
                  </a:lnTo>
                  <a:lnTo>
                    <a:pt x="112700" y="125905"/>
                  </a:lnTo>
                  <a:lnTo>
                    <a:pt x="112778" y="127205"/>
                  </a:lnTo>
                  <a:cubicBezTo>
                    <a:pt x="113443" y="132795"/>
                    <a:pt x="118183" y="137005"/>
                    <a:pt x="123812" y="137005"/>
                  </a:cubicBezTo>
                  <a:cubicBezTo>
                    <a:pt x="129442" y="137005"/>
                    <a:pt x="134182" y="132795"/>
                    <a:pt x="134847" y="127205"/>
                  </a:cubicBezTo>
                  <a:lnTo>
                    <a:pt x="134925" y="125905"/>
                  </a:lnTo>
                  <a:lnTo>
                    <a:pt x="134925" y="81455"/>
                  </a:lnTo>
                  <a:lnTo>
                    <a:pt x="134847" y="80155"/>
                  </a:lnTo>
                  <a:cubicBezTo>
                    <a:pt x="134188" y="74560"/>
                    <a:pt x="129446" y="70343"/>
                    <a:pt x="123812" y="70342"/>
                  </a:cubicBezTo>
                  <a:close/>
                </a:path>
              </a:pathLst>
            </a:custGeom>
            <a:solidFill>
              <a:srgbClr val="46536E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1476756" y="4949190"/>
              <a:ext cx="537347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教训:规则可以复制知识,却难以复刻</a:t>
              </a:r>
              <a:r>
                <a:rPr lang="zh-CN" sz="1800" b="1" dirty="0">
                  <a:solidFill>
                    <a:srgbClr val="5A47D6"/>
                  </a:solidFill>
                  <a:latin typeface="Arial"/>
                  <a:ea typeface="Microsoft YaHei"/>
                  <a:cs typeface="Arial"/>
                </a:rPr>
                <a:t>常识与应变</a:t>
              </a:r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。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36" name="TextBox 36"/>
            <p:cNvSpPr txBox="1"/>
            <p:nvPr/>
          </p:nvSpPr>
          <p:spPr>
            <a:xfrm>
              <a:off x="756285" y="6412706"/>
              <a:ext cx="402560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参考资料:Communications of the ACM · Stanford MYCIN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4C5C7B"/>
                  </a:solidFill>
                  <a:latin typeface="Arial"/>
                  <a:ea typeface="Arial"/>
                  <a:cs typeface="Arial"/>
                </a:rPr>
                <a:t>06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3F3E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0E7364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第三章 · 复苏与爆发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0E7364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917749" cy="586740"/>
            <a:chOff x="746760" y="1219200"/>
            <a:chExt cx="591774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91774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复兴前夜:数据、算力与统计学习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6742176" cy="410718"/>
            <a:chOff x="751332" y="1792605"/>
            <a:chExt cx="6742176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674217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当互联网带来数据、GPU 带来算力,一切开始改变。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62000" y="2590800"/>
            <a:ext cx="5334000" cy="2476500"/>
            <a:chOff x="762000" y="2590800"/>
            <a:chExt cx="5334000" cy="2476500"/>
          </a:xfrm>
        </p:grpSpPr>
        <p:sp>
          <p:nvSpPr>
            <p:cNvPr id="15" name="Rectangle 15"/>
            <p:cNvSpPr/>
            <p:nvPr/>
          </p:nvSpPr>
          <p:spPr>
            <a:xfrm>
              <a:off x="762000" y="2590800"/>
              <a:ext cx="5334000" cy="2476500"/>
            </a:xfrm>
            <a:prstGeom prst="roundRect">
              <a:avLst>
                <a:gd name="adj" fmla="val 9231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18" name="Group 18"/>
            <p:cNvGrpSpPr/>
            <p:nvPr/>
          </p:nvGrpSpPr>
          <p:grpSpPr>
            <a:xfrm>
              <a:off x="1154112" y="2930525"/>
              <a:ext cx="244718" cy="331791"/>
              <a:chOff x="1154112" y="2930525"/>
              <a:chExt cx="244718" cy="33179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188545" y="2930525"/>
                <a:ext cx="175609" cy="261939"/>
              </a:xfrm>
              <a:custGeom>
                <a:avLst/>
                <a:gdLst/>
                <a:ahLst/>
                <a:cxnLst/>
                <a:rect l="l" t="t" r="r" b="b"/>
                <a:pathLst>
                  <a:path w="175609" h="261939">
                    <a:moveTo>
                      <a:pt x="87804" y="0"/>
                    </a:moveTo>
                    <a:cubicBezTo>
                      <a:pt x="126381" y="0"/>
                      <a:pt x="157654" y="31273"/>
                      <a:pt x="157654" y="69850"/>
                    </a:cubicBezTo>
                    <a:cubicBezTo>
                      <a:pt x="157528" y="81899"/>
                      <a:pt x="154925" y="93793"/>
                      <a:pt x="150006" y="104792"/>
                    </a:cubicBezTo>
                    <a:lnTo>
                      <a:pt x="157654" y="104775"/>
                    </a:lnTo>
                    <a:cubicBezTo>
                      <a:pt x="166894" y="104785"/>
                      <a:pt x="174526" y="111990"/>
                      <a:pt x="175067" y="121214"/>
                    </a:cubicBezTo>
                    <a:cubicBezTo>
                      <a:pt x="175609" y="130437"/>
                      <a:pt x="168872" y="138486"/>
                      <a:pt x="159697" y="139578"/>
                    </a:cubicBezTo>
                    <a:lnTo>
                      <a:pt x="157654" y="139700"/>
                    </a:lnTo>
                    <a:lnTo>
                      <a:pt x="135599" y="139700"/>
                    </a:lnTo>
                    <a:lnTo>
                      <a:pt x="157253" y="240807"/>
                    </a:lnTo>
                    <a:cubicBezTo>
                      <a:pt x="159258" y="250101"/>
                      <a:pt x="153460" y="259291"/>
                      <a:pt x="144208" y="261483"/>
                    </a:cubicBezTo>
                    <a:lnTo>
                      <a:pt x="142235" y="261832"/>
                    </a:lnTo>
                    <a:lnTo>
                      <a:pt x="140192" y="261937"/>
                    </a:lnTo>
                    <a:lnTo>
                      <a:pt x="35417" y="261937"/>
                    </a:lnTo>
                    <a:cubicBezTo>
                      <a:pt x="30502" y="261939"/>
                      <a:pt x="25814" y="259869"/>
                      <a:pt x="22504" y="256236"/>
                    </a:cubicBezTo>
                    <a:cubicBezTo>
                      <a:pt x="19194" y="252604"/>
                      <a:pt x="17567" y="247744"/>
                      <a:pt x="18024" y="242851"/>
                    </a:cubicBezTo>
                    <a:lnTo>
                      <a:pt x="18339" y="240807"/>
                    </a:lnTo>
                    <a:lnTo>
                      <a:pt x="39992" y="139700"/>
                    </a:lnTo>
                    <a:lnTo>
                      <a:pt x="17955" y="139700"/>
                    </a:lnTo>
                    <a:cubicBezTo>
                      <a:pt x="8715" y="139689"/>
                      <a:pt x="1083" y="132484"/>
                      <a:pt x="541" y="123261"/>
                    </a:cubicBezTo>
                    <a:cubicBezTo>
                      <a:pt x="0" y="114037"/>
                      <a:pt x="6737" y="105988"/>
                      <a:pt x="15911" y="104897"/>
                    </a:cubicBezTo>
                    <a:lnTo>
                      <a:pt x="17955" y="104775"/>
                    </a:lnTo>
                    <a:lnTo>
                      <a:pt x="25603" y="104775"/>
                    </a:lnTo>
                    <a:cubicBezTo>
                      <a:pt x="21851" y="96320"/>
                      <a:pt x="19424" y="87338"/>
                      <a:pt x="18409" y="78145"/>
                    </a:cubicBezTo>
                    <a:lnTo>
                      <a:pt x="18059" y="73622"/>
                    </a:lnTo>
                    <a:lnTo>
                      <a:pt x="17955" y="69850"/>
                    </a:lnTo>
                    <a:cubicBezTo>
                      <a:pt x="17955" y="31273"/>
                      <a:pt x="49227" y="0"/>
                      <a:pt x="87804" y="0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154112" y="3209924"/>
                <a:ext cx="244718" cy="52392"/>
              </a:xfrm>
              <a:custGeom>
                <a:avLst/>
                <a:gdLst/>
                <a:ahLst/>
                <a:cxnLst/>
                <a:rect l="l" t="t" r="r" b="b"/>
                <a:pathLst>
                  <a:path w="244718" h="52392">
                    <a:moveTo>
                      <a:pt x="227012" y="0"/>
                    </a:moveTo>
                    <a:lnTo>
                      <a:pt x="17462" y="0"/>
                    </a:lnTo>
                    <a:cubicBezTo>
                      <a:pt x="7818" y="0"/>
                      <a:pt x="0" y="7818"/>
                      <a:pt x="0" y="17462"/>
                    </a:cubicBezTo>
                    <a:cubicBezTo>
                      <a:pt x="0" y="36751"/>
                      <a:pt x="15636" y="52387"/>
                      <a:pt x="34925" y="52387"/>
                    </a:cubicBezTo>
                    <a:lnTo>
                      <a:pt x="209550" y="52387"/>
                    </a:lnTo>
                    <a:cubicBezTo>
                      <a:pt x="227274" y="52392"/>
                      <a:pt x="242191" y="39119"/>
                      <a:pt x="244248" y="21514"/>
                    </a:cubicBezTo>
                    <a:lnTo>
                      <a:pt x="244440" y="18475"/>
                    </a:lnTo>
                    <a:cubicBezTo>
                      <a:pt x="244718" y="13677"/>
                      <a:pt x="243007" y="8976"/>
                      <a:pt x="239709" y="5480"/>
                    </a:cubicBezTo>
                    <a:cubicBezTo>
                      <a:pt x="236411" y="1984"/>
                      <a:pt x="231818" y="2"/>
                      <a:pt x="227012" y="0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1059942" y="3511868"/>
              <a:ext cx="137992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E7364"/>
                  </a:solidFill>
                  <a:latin typeface="Arial"/>
                  <a:ea typeface="Microsoft YaHei"/>
                  <a:cs typeface="Arial"/>
                </a:rPr>
                <a:t>1997 · 历史时刻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56132" y="3811905"/>
              <a:ext cx="284835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机器战胜国际象棋冠军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57656" y="4282440"/>
              <a:ext cx="288721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在标准比赛时限内,首次战胜</a:t>
              </a:r>
              <a:br/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在位的国际象棋世界冠军。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324600" y="2590800"/>
            <a:ext cx="5105400" cy="1162050"/>
            <a:chOff x="6324600" y="2590800"/>
            <a:chExt cx="5105400" cy="1162050"/>
          </a:xfrm>
        </p:grpSpPr>
        <p:sp>
          <p:nvSpPr>
            <p:cNvPr id="23" name="Rectangle 23"/>
            <p:cNvSpPr/>
            <p:nvPr/>
          </p:nvSpPr>
          <p:spPr>
            <a:xfrm>
              <a:off x="6324600" y="2590800"/>
              <a:ext cx="5105400" cy="1162050"/>
            </a:xfrm>
            <a:prstGeom prst="roundRect">
              <a:avLst>
                <a:gd name="adj" fmla="val 19672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596061" y="2847975"/>
              <a:ext cx="257176" cy="285750"/>
              <a:chOff x="6596061" y="2847975"/>
              <a:chExt cx="257176" cy="2857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6596062" y="3044157"/>
                <a:ext cx="257175" cy="89568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89568">
                    <a:moveTo>
                      <a:pt x="0" y="0"/>
                    </a:moveTo>
                    <a:cubicBezTo>
                      <a:pt x="28118" y="21531"/>
                      <a:pt x="74781" y="32418"/>
                      <a:pt x="128588" y="32418"/>
                    </a:cubicBezTo>
                    <a:cubicBezTo>
                      <a:pt x="182308" y="32418"/>
                      <a:pt x="228957" y="21560"/>
                      <a:pt x="257175" y="243"/>
                    </a:cubicBezTo>
                    <a:lnTo>
                      <a:pt x="257175" y="32418"/>
                    </a:lnTo>
                    <a:cubicBezTo>
                      <a:pt x="257175" y="67066"/>
                      <a:pt x="201525" y="88654"/>
                      <a:pt x="132974" y="89540"/>
                    </a:cubicBezTo>
                    <a:lnTo>
                      <a:pt x="128588" y="89568"/>
                    </a:lnTo>
                    <a:cubicBezTo>
                      <a:pt x="58036" y="89568"/>
                      <a:pt x="0" y="67808"/>
                      <a:pt x="0" y="32418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596062" y="2958432"/>
                <a:ext cx="257175" cy="89568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89568">
                    <a:moveTo>
                      <a:pt x="0" y="0"/>
                    </a:moveTo>
                    <a:cubicBezTo>
                      <a:pt x="28118" y="21531"/>
                      <a:pt x="74781" y="32418"/>
                      <a:pt x="128588" y="32418"/>
                    </a:cubicBezTo>
                    <a:cubicBezTo>
                      <a:pt x="182308" y="32418"/>
                      <a:pt x="228957" y="21560"/>
                      <a:pt x="257175" y="243"/>
                    </a:cubicBezTo>
                    <a:lnTo>
                      <a:pt x="257175" y="32418"/>
                    </a:lnTo>
                    <a:cubicBezTo>
                      <a:pt x="257175" y="67808"/>
                      <a:pt x="199139" y="89568"/>
                      <a:pt x="128588" y="89568"/>
                    </a:cubicBezTo>
                    <a:cubicBezTo>
                      <a:pt x="60036" y="89568"/>
                      <a:pt x="3286" y="69023"/>
                      <a:pt x="300" y="35347"/>
                    </a:cubicBezTo>
                    <a:lnTo>
                      <a:pt x="71" y="33904"/>
                    </a:lnTo>
                    <a:lnTo>
                      <a:pt x="0" y="32418"/>
                    </a:ln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596061" y="2847975"/>
                <a:ext cx="257176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57176" h="114300">
                    <a:moveTo>
                      <a:pt x="128589" y="0"/>
                    </a:moveTo>
                    <a:cubicBezTo>
                      <a:pt x="143462" y="0"/>
                      <a:pt x="157792" y="972"/>
                      <a:pt x="171123" y="2829"/>
                    </a:cubicBezTo>
                    <a:lnTo>
                      <a:pt x="177823" y="3843"/>
                    </a:lnTo>
                    <a:cubicBezTo>
                      <a:pt x="185824" y="5177"/>
                      <a:pt x="193378" y="6834"/>
                      <a:pt x="200483" y="8815"/>
                    </a:cubicBezTo>
                    <a:lnTo>
                      <a:pt x="206770" y="10687"/>
                    </a:lnTo>
                    <a:lnTo>
                      <a:pt x="207841" y="11030"/>
                    </a:lnTo>
                    <a:cubicBezTo>
                      <a:pt x="211730" y="12308"/>
                      <a:pt x="215566" y="13738"/>
                      <a:pt x="219343" y="15316"/>
                    </a:cubicBezTo>
                    <a:lnTo>
                      <a:pt x="222186" y="16545"/>
                    </a:lnTo>
                    <a:cubicBezTo>
                      <a:pt x="227282" y="18850"/>
                      <a:pt x="231887" y="21374"/>
                      <a:pt x="236002" y="24117"/>
                    </a:cubicBezTo>
                    <a:cubicBezTo>
                      <a:pt x="237574" y="25165"/>
                      <a:pt x="239064" y="26237"/>
                      <a:pt x="240474" y="27332"/>
                    </a:cubicBezTo>
                    <a:cubicBezTo>
                      <a:pt x="244045" y="30103"/>
                      <a:pt x="247256" y="33309"/>
                      <a:pt x="250032" y="36876"/>
                    </a:cubicBezTo>
                    <a:lnTo>
                      <a:pt x="251333" y="38705"/>
                    </a:lnTo>
                    <a:cubicBezTo>
                      <a:pt x="251999" y="39705"/>
                      <a:pt x="252614" y="40710"/>
                      <a:pt x="253176" y="41719"/>
                    </a:cubicBezTo>
                    <a:lnTo>
                      <a:pt x="254176" y="43705"/>
                    </a:lnTo>
                    <a:cubicBezTo>
                      <a:pt x="255728" y="47039"/>
                      <a:pt x="256681" y="50516"/>
                      <a:pt x="257033" y="54135"/>
                    </a:cubicBezTo>
                    <a:lnTo>
                      <a:pt x="257176" y="57150"/>
                    </a:lnTo>
                    <a:cubicBezTo>
                      <a:pt x="257176" y="92540"/>
                      <a:pt x="199140" y="114300"/>
                      <a:pt x="128589" y="114300"/>
                    </a:cubicBezTo>
                    <a:cubicBezTo>
                      <a:pt x="60037" y="114300"/>
                      <a:pt x="3287" y="93755"/>
                      <a:pt x="301" y="60079"/>
                    </a:cubicBezTo>
                    <a:cubicBezTo>
                      <a:pt x="101" y="59116"/>
                      <a:pt x="0" y="58134"/>
                      <a:pt x="1" y="57150"/>
                    </a:cubicBezTo>
                    <a:lnTo>
                      <a:pt x="73" y="55664"/>
                    </a:lnTo>
                    <a:lnTo>
                      <a:pt x="301" y="54235"/>
                    </a:lnTo>
                    <a:cubicBezTo>
                      <a:pt x="3230" y="21288"/>
                      <a:pt x="57594" y="900"/>
                      <a:pt x="124131" y="29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7001256" y="308229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数据洪流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546342" y="3435668"/>
              <a:ext cx="37484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互联网积累海量文本与图像,数据成为新燃料。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324600" y="3905250"/>
            <a:ext cx="5105400" cy="1162050"/>
            <a:chOff x="6324600" y="3905250"/>
            <a:chExt cx="5105400" cy="1162050"/>
          </a:xfrm>
        </p:grpSpPr>
        <p:sp>
          <p:nvSpPr>
            <p:cNvPr id="31" name="Rectangle 31"/>
            <p:cNvSpPr/>
            <p:nvPr/>
          </p:nvSpPr>
          <p:spPr>
            <a:xfrm>
              <a:off x="6324600" y="3905250"/>
              <a:ext cx="5105400" cy="1162050"/>
            </a:xfrm>
            <a:prstGeom prst="roundRect">
              <a:avLst>
                <a:gd name="adj" fmla="val 19672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609703" y="4162425"/>
              <a:ext cx="229894" cy="291051"/>
            </a:xfrm>
            <a:custGeom>
              <a:avLst/>
              <a:gdLst/>
              <a:ahLst/>
              <a:cxnLst/>
              <a:rect l="l" t="t" r="r" b="b"/>
              <a:pathLst>
                <a:path w="229894" h="291051">
                  <a:moveTo>
                    <a:pt x="129234" y="0"/>
                  </a:moveTo>
                  <a:lnTo>
                    <a:pt x="129492" y="14"/>
                  </a:lnTo>
                  <a:lnTo>
                    <a:pt x="129720" y="29"/>
                  </a:lnTo>
                  <a:lnTo>
                    <a:pt x="130906" y="100"/>
                  </a:lnTo>
                  <a:lnTo>
                    <a:pt x="131063" y="129"/>
                  </a:lnTo>
                  <a:lnTo>
                    <a:pt x="131220" y="129"/>
                  </a:lnTo>
                  <a:lnTo>
                    <a:pt x="131763" y="257"/>
                  </a:lnTo>
                  <a:lnTo>
                    <a:pt x="132506" y="371"/>
                  </a:lnTo>
                  <a:lnTo>
                    <a:pt x="132735" y="457"/>
                  </a:lnTo>
                  <a:lnTo>
                    <a:pt x="132892" y="471"/>
                  </a:lnTo>
                  <a:lnTo>
                    <a:pt x="133306" y="629"/>
                  </a:lnTo>
                  <a:lnTo>
                    <a:pt x="134049" y="829"/>
                  </a:lnTo>
                  <a:lnTo>
                    <a:pt x="134321" y="957"/>
                  </a:lnTo>
                  <a:lnTo>
                    <a:pt x="134535" y="1014"/>
                  </a:lnTo>
                  <a:lnTo>
                    <a:pt x="134935" y="1214"/>
                  </a:lnTo>
                  <a:lnTo>
                    <a:pt x="135507" y="1457"/>
                  </a:lnTo>
                  <a:lnTo>
                    <a:pt x="135807" y="1629"/>
                  </a:lnTo>
                  <a:lnTo>
                    <a:pt x="136121" y="1772"/>
                  </a:lnTo>
                  <a:lnTo>
                    <a:pt x="136450" y="1986"/>
                  </a:lnTo>
                  <a:lnTo>
                    <a:pt x="136892" y="2229"/>
                  </a:lnTo>
                  <a:lnTo>
                    <a:pt x="137378" y="2572"/>
                  </a:lnTo>
                  <a:lnTo>
                    <a:pt x="137635" y="2729"/>
                  </a:lnTo>
                  <a:lnTo>
                    <a:pt x="137821" y="2900"/>
                  </a:lnTo>
                  <a:lnTo>
                    <a:pt x="138164" y="3143"/>
                  </a:lnTo>
                  <a:lnTo>
                    <a:pt x="138707" y="3629"/>
                  </a:lnTo>
                  <a:lnTo>
                    <a:pt x="139021" y="3872"/>
                  </a:lnTo>
                  <a:lnTo>
                    <a:pt x="139136" y="4015"/>
                  </a:lnTo>
                  <a:lnTo>
                    <a:pt x="139336" y="4186"/>
                  </a:lnTo>
                  <a:lnTo>
                    <a:pt x="139850" y="4772"/>
                  </a:lnTo>
                  <a:lnTo>
                    <a:pt x="140221" y="5158"/>
                  </a:lnTo>
                  <a:lnTo>
                    <a:pt x="140307" y="5286"/>
                  </a:lnTo>
                  <a:cubicBezTo>
                    <a:pt x="142022" y="7387"/>
                    <a:pt x="143108" y="9887"/>
                    <a:pt x="143422" y="12616"/>
                  </a:cubicBezTo>
                  <a:lnTo>
                    <a:pt x="143436" y="12787"/>
                  </a:lnTo>
                  <a:lnTo>
                    <a:pt x="143465" y="13373"/>
                  </a:lnTo>
                  <a:lnTo>
                    <a:pt x="143522" y="14288"/>
                  </a:lnTo>
                  <a:lnTo>
                    <a:pt x="143522" y="100012"/>
                  </a:lnTo>
                  <a:lnTo>
                    <a:pt x="214959" y="100012"/>
                  </a:lnTo>
                  <a:cubicBezTo>
                    <a:pt x="220056" y="100011"/>
                    <a:pt x="224767" y="102725"/>
                    <a:pt x="227323" y="107133"/>
                  </a:cubicBezTo>
                  <a:cubicBezTo>
                    <a:pt x="229879" y="111542"/>
                    <a:pt x="229894" y="116979"/>
                    <a:pt x="227361" y="121401"/>
                  </a:cubicBezTo>
                  <a:lnTo>
                    <a:pt x="226504" y="122701"/>
                  </a:lnTo>
                  <a:lnTo>
                    <a:pt x="112204" y="279864"/>
                  </a:lnTo>
                  <a:cubicBezTo>
                    <a:pt x="104088" y="291051"/>
                    <a:pt x="86372" y="285293"/>
                    <a:pt x="86372" y="271462"/>
                  </a:cubicBezTo>
                  <a:lnTo>
                    <a:pt x="86372" y="185738"/>
                  </a:lnTo>
                  <a:lnTo>
                    <a:pt x="14934" y="185738"/>
                  </a:lnTo>
                  <a:cubicBezTo>
                    <a:pt x="9838" y="185739"/>
                    <a:pt x="5127" y="183025"/>
                    <a:pt x="2571" y="178617"/>
                  </a:cubicBezTo>
                  <a:cubicBezTo>
                    <a:pt x="14" y="174208"/>
                    <a:pt x="0" y="168771"/>
                    <a:pt x="2533" y="164349"/>
                  </a:cubicBezTo>
                  <a:lnTo>
                    <a:pt x="3390" y="163049"/>
                  </a:lnTo>
                  <a:lnTo>
                    <a:pt x="117690" y="5886"/>
                  </a:lnTo>
                  <a:lnTo>
                    <a:pt x="117833" y="5701"/>
                  </a:lnTo>
                  <a:lnTo>
                    <a:pt x="118090" y="5358"/>
                  </a:lnTo>
                  <a:lnTo>
                    <a:pt x="118562" y="4815"/>
                  </a:lnTo>
                  <a:lnTo>
                    <a:pt x="118819" y="4501"/>
                  </a:lnTo>
                  <a:lnTo>
                    <a:pt x="118947" y="4386"/>
                  </a:lnTo>
                  <a:lnTo>
                    <a:pt x="119133" y="4186"/>
                  </a:lnTo>
                  <a:lnTo>
                    <a:pt x="119705" y="3672"/>
                  </a:lnTo>
                  <a:lnTo>
                    <a:pt x="120105" y="3300"/>
                  </a:lnTo>
                  <a:lnTo>
                    <a:pt x="120219" y="3215"/>
                  </a:lnTo>
                  <a:cubicBezTo>
                    <a:pt x="121893" y="1844"/>
                    <a:pt x="123857" y="872"/>
                    <a:pt x="125963" y="371"/>
                  </a:cubicBezTo>
                  <a:lnTo>
                    <a:pt x="126120" y="357"/>
                  </a:lnTo>
                  <a:lnTo>
                    <a:pt x="126505" y="286"/>
                  </a:lnTo>
                  <a:lnTo>
                    <a:pt x="127563" y="100"/>
                  </a:lnTo>
                  <a:lnTo>
                    <a:pt x="127720" y="86"/>
                  </a:lnTo>
                  <a:lnTo>
                    <a:pt x="128306" y="57"/>
                  </a:lnTo>
                  <a:close/>
                </a:path>
              </a:pathLst>
            </a:custGeom>
            <a:solidFill>
              <a:srgbClr val="0E7364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7001256" y="439674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算力就位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546342" y="4750118"/>
              <a:ext cx="337413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GPU 并行计算,让大规模训练成为可能。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62000" y="5295900"/>
            <a:ext cx="10668000" cy="609600"/>
            <a:chOff x="762000" y="5295900"/>
            <a:chExt cx="10668000" cy="609600"/>
          </a:xfrm>
        </p:grpSpPr>
        <p:sp>
          <p:nvSpPr>
            <p:cNvPr id="36" name="Rectangle 36"/>
            <p:cNvSpPr/>
            <p:nvPr/>
          </p:nvSpPr>
          <p:spPr>
            <a:xfrm>
              <a:off x="762000" y="5295900"/>
              <a:ext cx="10668000" cy="609600"/>
            </a:xfrm>
            <a:prstGeom prst="roundRect">
              <a:avLst>
                <a:gd name="adj" fmla="val 31250"/>
              </a:avLst>
            </a:prstGeom>
            <a:solidFill>
              <a:srgbClr val="E3F3EF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1057656" y="5482590"/>
              <a:ext cx="63427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方法转向:从手写规则,走向「从数据中学习」的统计方法。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39" name="TextBox 39"/>
            <p:cNvSpPr txBox="1"/>
            <p:nvPr/>
          </p:nvSpPr>
          <p:spPr>
            <a:xfrm>
              <a:off x="756285" y="6412706"/>
              <a:ext cx="387384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参考资料:IBM History · ImageNet 论文(NeurIPS 2012)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0E7364"/>
                  </a:solidFill>
                  <a:latin typeface="Arial"/>
                  <a:ea typeface="Arial"/>
                  <a:cs typeface="Arial"/>
                </a:rPr>
                <a:t>07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E3F3E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0E7364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第三章 · 复苏与爆发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0E7364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4427506" cy="586740"/>
            <a:chOff x="746760" y="1219200"/>
            <a:chExt cx="4427506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442750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2012:深度学习站上舞台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4700054" cy="410718"/>
            <a:chOff x="751332" y="1792605"/>
            <a:chExt cx="4700054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47000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一个竞赛结果,改变了整条技术路线。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62000" y="2667000"/>
            <a:ext cx="2571750" cy="1143000"/>
            <a:chOff x="762000" y="2667000"/>
            <a:chExt cx="2571750" cy="1143000"/>
          </a:xfrm>
        </p:grpSpPr>
        <p:sp>
          <p:nvSpPr>
            <p:cNvPr id="15" name="Rectangle 15"/>
            <p:cNvSpPr/>
            <p:nvPr/>
          </p:nvSpPr>
          <p:spPr>
            <a:xfrm>
              <a:off x="762000" y="2667000"/>
              <a:ext cx="2571750" cy="1143000"/>
            </a:xfrm>
            <a:prstGeom prst="roundRect">
              <a:avLst>
                <a:gd name="adj" fmla="val 2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000158" y="2890835"/>
              <a:ext cx="308152" cy="318884"/>
            </a:xfrm>
            <a:custGeom>
              <a:avLst/>
              <a:gdLst/>
              <a:ahLst/>
              <a:cxnLst/>
              <a:rect l="l" t="t" r="r" b="b"/>
              <a:pathLst>
                <a:path w="308152" h="318884">
                  <a:moveTo>
                    <a:pt x="190467" y="3"/>
                  </a:moveTo>
                  <a:cubicBezTo>
                    <a:pt x="206925" y="0"/>
                    <a:pt x="221931" y="9421"/>
                    <a:pt x="229081" y="24244"/>
                  </a:cubicBezTo>
                  <a:cubicBezTo>
                    <a:pt x="236231" y="39068"/>
                    <a:pt x="234262" y="56676"/>
                    <a:pt x="224014" y="69555"/>
                  </a:cubicBezTo>
                  <a:lnTo>
                    <a:pt x="252589" y="115317"/>
                  </a:lnTo>
                  <a:cubicBezTo>
                    <a:pt x="255608" y="114641"/>
                    <a:pt x="258713" y="114303"/>
                    <a:pt x="261904" y="114303"/>
                  </a:cubicBezTo>
                  <a:cubicBezTo>
                    <a:pt x="281898" y="114300"/>
                    <a:pt x="299239" y="128121"/>
                    <a:pt x="303695" y="147612"/>
                  </a:cubicBezTo>
                  <a:cubicBezTo>
                    <a:pt x="308152" y="167103"/>
                    <a:pt x="298540" y="187086"/>
                    <a:pt x="280531" y="195772"/>
                  </a:cubicBezTo>
                  <a:cubicBezTo>
                    <a:pt x="262523" y="204458"/>
                    <a:pt x="240901" y="199539"/>
                    <a:pt x="228422" y="183918"/>
                  </a:cubicBezTo>
                  <a:cubicBezTo>
                    <a:pt x="215943" y="168296"/>
                    <a:pt x="215922" y="146121"/>
                    <a:pt x="228371" y="130476"/>
                  </a:cubicBezTo>
                  <a:lnTo>
                    <a:pt x="199796" y="84714"/>
                  </a:lnTo>
                  <a:cubicBezTo>
                    <a:pt x="193661" y="86080"/>
                    <a:pt x="187301" y="86080"/>
                    <a:pt x="181166" y="84714"/>
                  </a:cubicBezTo>
                  <a:lnTo>
                    <a:pt x="152576" y="130476"/>
                  </a:lnTo>
                  <a:cubicBezTo>
                    <a:pt x="158406" y="137806"/>
                    <a:pt x="161892" y="147078"/>
                    <a:pt x="161892" y="157165"/>
                  </a:cubicBezTo>
                  <a:cubicBezTo>
                    <a:pt x="161892" y="167252"/>
                    <a:pt x="158406" y="176539"/>
                    <a:pt x="152562" y="183855"/>
                  </a:cubicBezTo>
                  <a:lnTo>
                    <a:pt x="181166" y="229617"/>
                  </a:lnTo>
                  <a:cubicBezTo>
                    <a:pt x="184166" y="228941"/>
                    <a:pt x="187266" y="228603"/>
                    <a:pt x="190467" y="228603"/>
                  </a:cubicBezTo>
                  <a:cubicBezTo>
                    <a:pt x="210461" y="228600"/>
                    <a:pt x="227801" y="242421"/>
                    <a:pt x="232258" y="261912"/>
                  </a:cubicBezTo>
                  <a:cubicBezTo>
                    <a:pt x="236714" y="281403"/>
                    <a:pt x="227103" y="301386"/>
                    <a:pt x="209094" y="310072"/>
                  </a:cubicBezTo>
                  <a:cubicBezTo>
                    <a:pt x="191085" y="318758"/>
                    <a:pt x="169463" y="313839"/>
                    <a:pt x="156984" y="298218"/>
                  </a:cubicBezTo>
                  <a:cubicBezTo>
                    <a:pt x="144505" y="282596"/>
                    <a:pt x="144484" y="260421"/>
                    <a:pt x="156934" y="244776"/>
                  </a:cubicBezTo>
                  <a:lnTo>
                    <a:pt x="128316" y="199014"/>
                  </a:lnTo>
                  <a:cubicBezTo>
                    <a:pt x="122190" y="200375"/>
                    <a:pt x="115840" y="200375"/>
                    <a:pt x="109714" y="199014"/>
                  </a:cubicBezTo>
                  <a:lnTo>
                    <a:pt x="81110" y="244776"/>
                  </a:lnTo>
                  <a:cubicBezTo>
                    <a:pt x="94112" y="261109"/>
                    <a:pt x="93457" y="284432"/>
                    <a:pt x="79559" y="300009"/>
                  </a:cubicBezTo>
                  <a:cubicBezTo>
                    <a:pt x="65661" y="315586"/>
                    <a:pt x="42562" y="318884"/>
                    <a:pt x="24859" y="307820"/>
                  </a:cubicBezTo>
                  <a:cubicBezTo>
                    <a:pt x="7157" y="296756"/>
                    <a:pt x="0" y="274548"/>
                    <a:pt x="7911" y="255229"/>
                  </a:cubicBezTo>
                  <a:cubicBezTo>
                    <a:pt x="15822" y="235911"/>
                    <a:pt x="36501" y="225101"/>
                    <a:pt x="56879" y="229632"/>
                  </a:cubicBezTo>
                  <a:lnTo>
                    <a:pt x="85482" y="183855"/>
                  </a:lnTo>
                  <a:cubicBezTo>
                    <a:pt x="74158" y="169644"/>
                    <a:pt x="73024" y="149838"/>
                    <a:pt x="82653" y="134428"/>
                  </a:cubicBezTo>
                  <a:cubicBezTo>
                    <a:pt x="92281" y="119019"/>
                    <a:pt x="110580" y="111355"/>
                    <a:pt x="128316" y="115303"/>
                  </a:cubicBezTo>
                  <a:lnTo>
                    <a:pt x="156920" y="69555"/>
                  </a:lnTo>
                  <a:cubicBezTo>
                    <a:pt x="146672" y="56676"/>
                    <a:pt x="144703" y="39068"/>
                    <a:pt x="151853" y="24244"/>
                  </a:cubicBezTo>
                  <a:cubicBezTo>
                    <a:pt x="159003" y="9421"/>
                    <a:pt x="174009" y="0"/>
                    <a:pt x="190467" y="3"/>
                  </a:cubicBezTo>
                </a:path>
              </a:pathLst>
            </a:custGeom>
            <a:solidFill>
              <a:srgbClr val="0E7364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438656" y="29489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算法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83742" y="3397568"/>
              <a:ext cx="110413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神经网络复兴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483464" y="3107055"/>
            <a:ext cx="176822" cy="410718"/>
            <a:chOff x="3483464" y="3107055"/>
            <a:chExt cx="176822" cy="410718"/>
          </a:xfrm>
        </p:grpSpPr>
        <p:sp>
          <p:nvSpPr>
            <p:cNvPr id="20" name="TextBox 20"/>
            <p:cNvSpPr txBox="1"/>
            <p:nvPr/>
          </p:nvSpPr>
          <p:spPr>
            <a:xfrm>
              <a:off x="3483464" y="3107055"/>
              <a:ext cx="17682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>
                  <a:solidFill>
                    <a:srgbClr val="9A93B8"/>
                  </a:solidFill>
                  <a:latin typeface="Arial"/>
                  <a:ea typeface="Arial"/>
                  <a:cs typeface="Arial"/>
                </a:rPr>
                <a:t>×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810000" y="2667000"/>
            <a:ext cx="2571750" cy="1143000"/>
            <a:chOff x="3810000" y="2667000"/>
            <a:chExt cx="2571750" cy="1143000"/>
          </a:xfrm>
        </p:grpSpPr>
        <p:sp>
          <p:nvSpPr>
            <p:cNvPr id="22" name="Rectangle 22"/>
            <p:cNvSpPr/>
            <p:nvPr/>
          </p:nvSpPr>
          <p:spPr>
            <a:xfrm>
              <a:off x="3810000" y="2667000"/>
              <a:ext cx="2571750" cy="1143000"/>
            </a:xfrm>
            <a:prstGeom prst="roundRect">
              <a:avLst>
                <a:gd name="adj" fmla="val 2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4081461" y="2905125"/>
              <a:ext cx="257176" cy="285750"/>
              <a:chOff x="4081461" y="2905125"/>
              <a:chExt cx="257176" cy="28575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4081462" y="3101307"/>
                <a:ext cx="257175" cy="89568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89568">
                    <a:moveTo>
                      <a:pt x="0" y="0"/>
                    </a:moveTo>
                    <a:cubicBezTo>
                      <a:pt x="28118" y="21531"/>
                      <a:pt x="74781" y="32418"/>
                      <a:pt x="128588" y="32418"/>
                    </a:cubicBezTo>
                    <a:cubicBezTo>
                      <a:pt x="182308" y="32418"/>
                      <a:pt x="228957" y="21560"/>
                      <a:pt x="257175" y="243"/>
                    </a:cubicBezTo>
                    <a:lnTo>
                      <a:pt x="257175" y="32418"/>
                    </a:lnTo>
                    <a:cubicBezTo>
                      <a:pt x="257175" y="67066"/>
                      <a:pt x="201525" y="88654"/>
                      <a:pt x="132974" y="89540"/>
                    </a:cubicBezTo>
                    <a:lnTo>
                      <a:pt x="128588" y="89568"/>
                    </a:lnTo>
                    <a:cubicBezTo>
                      <a:pt x="58036" y="89568"/>
                      <a:pt x="0" y="67808"/>
                      <a:pt x="0" y="32418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4081462" y="3015582"/>
                <a:ext cx="257175" cy="89568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89568">
                    <a:moveTo>
                      <a:pt x="0" y="0"/>
                    </a:moveTo>
                    <a:cubicBezTo>
                      <a:pt x="28118" y="21531"/>
                      <a:pt x="74781" y="32418"/>
                      <a:pt x="128588" y="32418"/>
                    </a:cubicBezTo>
                    <a:cubicBezTo>
                      <a:pt x="182308" y="32418"/>
                      <a:pt x="228957" y="21560"/>
                      <a:pt x="257175" y="243"/>
                    </a:cubicBezTo>
                    <a:lnTo>
                      <a:pt x="257175" y="32418"/>
                    </a:lnTo>
                    <a:cubicBezTo>
                      <a:pt x="257175" y="67808"/>
                      <a:pt x="199139" y="89568"/>
                      <a:pt x="128588" y="89568"/>
                    </a:cubicBezTo>
                    <a:cubicBezTo>
                      <a:pt x="60036" y="89568"/>
                      <a:pt x="3286" y="69023"/>
                      <a:pt x="300" y="35347"/>
                    </a:cubicBezTo>
                    <a:lnTo>
                      <a:pt x="71" y="33904"/>
                    </a:lnTo>
                    <a:lnTo>
                      <a:pt x="0" y="32418"/>
                    </a:ln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4081461" y="2905125"/>
                <a:ext cx="257176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57176" h="114300">
                    <a:moveTo>
                      <a:pt x="128589" y="0"/>
                    </a:moveTo>
                    <a:cubicBezTo>
                      <a:pt x="143462" y="0"/>
                      <a:pt x="157792" y="972"/>
                      <a:pt x="171123" y="2829"/>
                    </a:cubicBezTo>
                    <a:lnTo>
                      <a:pt x="177823" y="3843"/>
                    </a:lnTo>
                    <a:cubicBezTo>
                      <a:pt x="185824" y="5177"/>
                      <a:pt x="193378" y="6834"/>
                      <a:pt x="200483" y="8815"/>
                    </a:cubicBezTo>
                    <a:lnTo>
                      <a:pt x="206770" y="10687"/>
                    </a:lnTo>
                    <a:lnTo>
                      <a:pt x="207841" y="11030"/>
                    </a:lnTo>
                    <a:cubicBezTo>
                      <a:pt x="211730" y="12308"/>
                      <a:pt x="215566" y="13738"/>
                      <a:pt x="219343" y="15316"/>
                    </a:cubicBezTo>
                    <a:lnTo>
                      <a:pt x="222186" y="16545"/>
                    </a:lnTo>
                    <a:cubicBezTo>
                      <a:pt x="227282" y="18850"/>
                      <a:pt x="231887" y="21374"/>
                      <a:pt x="236002" y="24117"/>
                    </a:cubicBezTo>
                    <a:cubicBezTo>
                      <a:pt x="237574" y="25165"/>
                      <a:pt x="239064" y="26237"/>
                      <a:pt x="240474" y="27332"/>
                    </a:cubicBezTo>
                    <a:cubicBezTo>
                      <a:pt x="244045" y="30103"/>
                      <a:pt x="247256" y="33309"/>
                      <a:pt x="250032" y="36876"/>
                    </a:cubicBezTo>
                    <a:lnTo>
                      <a:pt x="251333" y="38705"/>
                    </a:lnTo>
                    <a:cubicBezTo>
                      <a:pt x="251999" y="39705"/>
                      <a:pt x="252614" y="40710"/>
                      <a:pt x="253176" y="41719"/>
                    </a:cubicBezTo>
                    <a:lnTo>
                      <a:pt x="254176" y="43705"/>
                    </a:lnTo>
                    <a:cubicBezTo>
                      <a:pt x="255728" y="47039"/>
                      <a:pt x="256681" y="50516"/>
                      <a:pt x="257033" y="54135"/>
                    </a:cubicBezTo>
                    <a:lnTo>
                      <a:pt x="257176" y="57150"/>
                    </a:lnTo>
                    <a:cubicBezTo>
                      <a:pt x="257176" y="92540"/>
                      <a:pt x="199140" y="114300"/>
                      <a:pt x="128589" y="114300"/>
                    </a:cubicBezTo>
                    <a:cubicBezTo>
                      <a:pt x="60037" y="114300"/>
                      <a:pt x="3287" y="93755"/>
                      <a:pt x="301" y="60079"/>
                    </a:cubicBezTo>
                    <a:cubicBezTo>
                      <a:pt x="101" y="59116"/>
                      <a:pt x="0" y="58134"/>
                      <a:pt x="1" y="57150"/>
                    </a:cubicBezTo>
                    <a:lnTo>
                      <a:pt x="73" y="55664"/>
                    </a:lnTo>
                    <a:lnTo>
                      <a:pt x="301" y="54235"/>
                    </a:lnTo>
                    <a:cubicBezTo>
                      <a:pt x="3230" y="21288"/>
                      <a:pt x="57594" y="900"/>
                      <a:pt x="124131" y="29"/>
                    </a:cubicBezTo>
                    <a:close/>
                  </a:path>
                </a:pathLst>
              </a:custGeom>
              <a:solidFill>
                <a:srgbClr val="0E7364"/>
              </a:solidFill>
              <a:ln>
                <a:noFill/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4486656" y="29489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数据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031742" y="3397568"/>
              <a:ext cx="92240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大数据积累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531464" y="3107055"/>
            <a:ext cx="176822" cy="410718"/>
            <a:chOff x="6531464" y="3107055"/>
            <a:chExt cx="176822" cy="410718"/>
          </a:xfrm>
        </p:grpSpPr>
        <p:sp>
          <p:nvSpPr>
            <p:cNvPr id="30" name="TextBox 30"/>
            <p:cNvSpPr txBox="1"/>
            <p:nvPr/>
          </p:nvSpPr>
          <p:spPr>
            <a:xfrm>
              <a:off x="6531464" y="3107055"/>
              <a:ext cx="17682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>
                  <a:solidFill>
                    <a:srgbClr val="9A93B8"/>
                  </a:solidFill>
                  <a:latin typeface="Arial"/>
                  <a:ea typeface="Arial"/>
                  <a:cs typeface="Arial"/>
                </a:rPr>
                <a:t>×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858000" y="2667000"/>
            <a:ext cx="2571750" cy="1143000"/>
            <a:chOff x="6858000" y="2667000"/>
            <a:chExt cx="2571750" cy="1143000"/>
          </a:xfrm>
        </p:grpSpPr>
        <p:sp>
          <p:nvSpPr>
            <p:cNvPr id="32" name="Rectangle 32"/>
            <p:cNvSpPr/>
            <p:nvPr/>
          </p:nvSpPr>
          <p:spPr>
            <a:xfrm>
              <a:off x="6858000" y="2667000"/>
              <a:ext cx="2571750" cy="1143000"/>
            </a:xfrm>
            <a:prstGeom prst="roundRect">
              <a:avLst>
                <a:gd name="adj" fmla="val 200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7143103" y="2905125"/>
              <a:ext cx="229894" cy="291051"/>
            </a:xfrm>
            <a:custGeom>
              <a:avLst/>
              <a:gdLst/>
              <a:ahLst/>
              <a:cxnLst/>
              <a:rect l="l" t="t" r="r" b="b"/>
              <a:pathLst>
                <a:path w="229894" h="291051">
                  <a:moveTo>
                    <a:pt x="129234" y="0"/>
                  </a:moveTo>
                  <a:lnTo>
                    <a:pt x="129492" y="14"/>
                  </a:lnTo>
                  <a:lnTo>
                    <a:pt x="129720" y="29"/>
                  </a:lnTo>
                  <a:lnTo>
                    <a:pt x="130906" y="100"/>
                  </a:lnTo>
                  <a:lnTo>
                    <a:pt x="131063" y="129"/>
                  </a:lnTo>
                  <a:lnTo>
                    <a:pt x="131220" y="129"/>
                  </a:lnTo>
                  <a:lnTo>
                    <a:pt x="131763" y="257"/>
                  </a:lnTo>
                  <a:lnTo>
                    <a:pt x="132506" y="371"/>
                  </a:lnTo>
                  <a:lnTo>
                    <a:pt x="132735" y="457"/>
                  </a:lnTo>
                  <a:lnTo>
                    <a:pt x="132892" y="471"/>
                  </a:lnTo>
                  <a:lnTo>
                    <a:pt x="133306" y="629"/>
                  </a:lnTo>
                  <a:lnTo>
                    <a:pt x="134049" y="829"/>
                  </a:lnTo>
                  <a:lnTo>
                    <a:pt x="134321" y="957"/>
                  </a:lnTo>
                  <a:lnTo>
                    <a:pt x="134535" y="1014"/>
                  </a:lnTo>
                  <a:lnTo>
                    <a:pt x="134935" y="1214"/>
                  </a:lnTo>
                  <a:lnTo>
                    <a:pt x="135507" y="1457"/>
                  </a:lnTo>
                  <a:lnTo>
                    <a:pt x="135807" y="1629"/>
                  </a:lnTo>
                  <a:lnTo>
                    <a:pt x="136121" y="1772"/>
                  </a:lnTo>
                  <a:lnTo>
                    <a:pt x="136450" y="1986"/>
                  </a:lnTo>
                  <a:lnTo>
                    <a:pt x="136892" y="2229"/>
                  </a:lnTo>
                  <a:lnTo>
                    <a:pt x="137378" y="2572"/>
                  </a:lnTo>
                  <a:lnTo>
                    <a:pt x="137635" y="2729"/>
                  </a:lnTo>
                  <a:lnTo>
                    <a:pt x="137821" y="2900"/>
                  </a:lnTo>
                  <a:lnTo>
                    <a:pt x="138164" y="3143"/>
                  </a:lnTo>
                  <a:lnTo>
                    <a:pt x="138707" y="3629"/>
                  </a:lnTo>
                  <a:lnTo>
                    <a:pt x="139021" y="3872"/>
                  </a:lnTo>
                  <a:lnTo>
                    <a:pt x="139136" y="4015"/>
                  </a:lnTo>
                  <a:lnTo>
                    <a:pt x="139336" y="4186"/>
                  </a:lnTo>
                  <a:lnTo>
                    <a:pt x="139850" y="4772"/>
                  </a:lnTo>
                  <a:lnTo>
                    <a:pt x="140221" y="5158"/>
                  </a:lnTo>
                  <a:lnTo>
                    <a:pt x="140307" y="5286"/>
                  </a:lnTo>
                  <a:cubicBezTo>
                    <a:pt x="142022" y="7387"/>
                    <a:pt x="143108" y="9887"/>
                    <a:pt x="143422" y="12616"/>
                  </a:cubicBezTo>
                  <a:lnTo>
                    <a:pt x="143436" y="12787"/>
                  </a:lnTo>
                  <a:lnTo>
                    <a:pt x="143465" y="13373"/>
                  </a:lnTo>
                  <a:lnTo>
                    <a:pt x="143522" y="14288"/>
                  </a:lnTo>
                  <a:lnTo>
                    <a:pt x="143522" y="100012"/>
                  </a:lnTo>
                  <a:lnTo>
                    <a:pt x="214959" y="100012"/>
                  </a:lnTo>
                  <a:cubicBezTo>
                    <a:pt x="220056" y="100011"/>
                    <a:pt x="224767" y="102725"/>
                    <a:pt x="227323" y="107133"/>
                  </a:cubicBezTo>
                  <a:cubicBezTo>
                    <a:pt x="229879" y="111542"/>
                    <a:pt x="229894" y="116979"/>
                    <a:pt x="227361" y="121401"/>
                  </a:cubicBezTo>
                  <a:lnTo>
                    <a:pt x="226504" y="122701"/>
                  </a:lnTo>
                  <a:lnTo>
                    <a:pt x="112204" y="279864"/>
                  </a:lnTo>
                  <a:cubicBezTo>
                    <a:pt x="104088" y="291051"/>
                    <a:pt x="86372" y="285293"/>
                    <a:pt x="86372" y="271462"/>
                  </a:cubicBezTo>
                  <a:lnTo>
                    <a:pt x="86372" y="185738"/>
                  </a:lnTo>
                  <a:lnTo>
                    <a:pt x="14934" y="185738"/>
                  </a:lnTo>
                  <a:cubicBezTo>
                    <a:pt x="9838" y="185739"/>
                    <a:pt x="5127" y="183025"/>
                    <a:pt x="2571" y="178617"/>
                  </a:cubicBezTo>
                  <a:cubicBezTo>
                    <a:pt x="14" y="174208"/>
                    <a:pt x="0" y="168771"/>
                    <a:pt x="2533" y="164349"/>
                  </a:cubicBezTo>
                  <a:lnTo>
                    <a:pt x="3390" y="163049"/>
                  </a:lnTo>
                  <a:lnTo>
                    <a:pt x="117690" y="5886"/>
                  </a:lnTo>
                  <a:lnTo>
                    <a:pt x="117833" y="5701"/>
                  </a:lnTo>
                  <a:lnTo>
                    <a:pt x="118090" y="5358"/>
                  </a:lnTo>
                  <a:lnTo>
                    <a:pt x="118562" y="4815"/>
                  </a:lnTo>
                  <a:lnTo>
                    <a:pt x="118819" y="4501"/>
                  </a:lnTo>
                  <a:lnTo>
                    <a:pt x="118947" y="4386"/>
                  </a:lnTo>
                  <a:lnTo>
                    <a:pt x="119133" y="4186"/>
                  </a:lnTo>
                  <a:lnTo>
                    <a:pt x="119705" y="3672"/>
                  </a:lnTo>
                  <a:lnTo>
                    <a:pt x="120105" y="3300"/>
                  </a:lnTo>
                  <a:lnTo>
                    <a:pt x="120219" y="3215"/>
                  </a:lnTo>
                  <a:cubicBezTo>
                    <a:pt x="121893" y="1844"/>
                    <a:pt x="123857" y="872"/>
                    <a:pt x="125963" y="371"/>
                  </a:cubicBezTo>
                  <a:lnTo>
                    <a:pt x="126120" y="357"/>
                  </a:lnTo>
                  <a:lnTo>
                    <a:pt x="126505" y="286"/>
                  </a:lnTo>
                  <a:lnTo>
                    <a:pt x="127563" y="100"/>
                  </a:lnTo>
                  <a:lnTo>
                    <a:pt x="127720" y="86"/>
                  </a:lnTo>
                  <a:lnTo>
                    <a:pt x="128306" y="57"/>
                  </a:lnTo>
                  <a:close/>
                </a:path>
              </a:pathLst>
            </a:custGeom>
            <a:solidFill>
              <a:srgbClr val="0E7364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7534656" y="294894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算力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079742" y="3397568"/>
              <a:ext cx="134828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GPU 大规模并行</a:t>
              </a:r>
            </a:p>
          </p:txBody>
        </p:sp>
      </p:grpSp>
      <p:sp>
        <p:nvSpPr>
          <p:cNvPr id="37" name="Freeform 37"/>
          <p:cNvSpPr/>
          <p:nvPr/>
        </p:nvSpPr>
        <p:spPr>
          <a:xfrm>
            <a:off x="9486900" y="3067050"/>
            <a:ext cx="285750" cy="342900"/>
          </a:xfrm>
          <a:prstGeom prst="rightArrow">
            <a:avLst/>
          </a:prstGeom>
          <a:solidFill>
            <a:srgbClr val="8A7BF0"/>
          </a:solidFill>
          <a:ln>
            <a:noFill/>
          </a:ln>
        </p:spPr>
      </p:sp>
      <p:grpSp>
        <p:nvGrpSpPr>
          <p:cNvPr id="41" name="Group 41"/>
          <p:cNvGrpSpPr/>
          <p:nvPr/>
        </p:nvGrpSpPr>
        <p:grpSpPr>
          <a:xfrm>
            <a:off x="9963150" y="2667000"/>
            <a:ext cx="1333500" cy="1143000"/>
            <a:chOff x="9963150" y="2667000"/>
            <a:chExt cx="1333500" cy="1143000"/>
          </a:xfrm>
        </p:grpSpPr>
        <p:sp>
          <p:nvSpPr>
            <p:cNvPr id="38" name="Rectangle 38"/>
            <p:cNvSpPr/>
            <p:nvPr/>
          </p:nvSpPr>
          <p:spPr>
            <a:xfrm>
              <a:off x="9963150" y="2667000"/>
              <a:ext cx="1333500" cy="1143000"/>
            </a:xfrm>
            <a:prstGeom prst="roundRect">
              <a:avLst>
                <a:gd name="adj" fmla="val 20000"/>
              </a:avLst>
            </a:prstGeom>
            <a:solidFill>
              <a:srgbClr val="6C5CE7"/>
            </a:solidFill>
            <a:ln>
              <a:noFill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10136124" y="3063240"/>
              <a:ext cx="98755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深度学习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0259568" y="341661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E6E2FF"/>
                  </a:solidFill>
                  <a:latin typeface="Arial"/>
                  <a:ea typeface="Microsoft YaHei"/>
                  <a:cs typeface="Arial"/>
                </a:rPr>
                <a:t>全面引爆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762000" y="4229100"/>
            <a:ext cx="10668000" cy="1047750"/>
            <a:chOff x="762000" y="4229100"/>
            <a:chExt cx="10668000" cy="1047750"/>
          </a:xfrm>
        </p:grpSpPr>
        <p:sp>
          <p:nvSpPr>
            <p:cNvPr id="42" name="Rectangle 42"/>
            <p:cNvSpPr/>
            <p:nvPr/>
          </p:nvSpPr>
          <p:spPr>
            <a:xfrm>
              <a:off x="762000" y="4229100"/>
              <a:ext cx="10668000" cy="1047750"/>
            </a:xfrm>
            <a:prstGeom prst="roundRect">
              <a:avLst>
                <a:gd name="adj" fmla="val 21818"/>
              </a:avLst>
            </a:prstGeom>
            <a:solidFill>
              <a:srgbClr val="E3F3EF"/>
            </a:solidFill>
            <a:ln>
              <a:noFill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1059942" y="4331018"/>
              <a:ext cx="372855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E7364"/>
                  </a:solidFill>
                  <a:latin typeface="Arial"/>
                  <a:ea typeface="Microsoft YaHei"/>
                  <a:cs typeface="Arial"/>
                </a:rPr>
                <a:t>2012 年 ImageNet 竞赛 · top-5 错误率对比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5699760" y="4572000"/>
              <a:ext cx="128143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000" b="1" dirty="0">
                  <a:solidFill>
                    <a:srgbClr val="0E7364"/>
                  </a:solidFill>
                  <a:latin typeface="Arial"/>
                  <a:ea typeface="Arial"/>
                  <a:cs typeface="Arial"/>
                </a:rPr>
                <a:t>15.3%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5709285" y="5041106"/>
              <a:ext cx="134438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深度网络(AlexNet)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798937" y="4750118"/>
              <a:ext cx="21362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350" dirty="0">
                  <a:solidFill>
                    <a:srgbClr val="B9B4C4"/>
                  </a:solidFill>
                  <a:latin typeface="Arial"/>
                  <a:ea typeface="Arial"/>
                  <a:cs typeface="Arial"/>
                </a:rPr>
                <a:t>vs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8938260" y="4572000"/>
              <a:ext cx="128143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000" b="1" dirty="0">
                  <a:solidFill>
                    <a:srgbClr val="9A93B8"/>
                  </a:solidFill>
                  <a:latin typeface="Arial"/>
                  <a:ea typeface="Arial"/>
                  <a:cs typeface="Arial"/>
                </a:rPr>
                <a:t>26.2%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8947785" y="5041106"/>
              <a:ext cx="123270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第二名(传统方法)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50" name="TextBox 50"/>
            <p:cNvSpPr txBox="1"/>
            <p:nvPr/>
          </p:nvSpPr>
          <p:spPr>
            <a:xfrm>
              <a:off x="756285" y="6412706"/>
              <a:ext cx="371944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参考资料:NeurIPS 2012(Krizhevsky et al.,AlexNet)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0E7364"/>
                  </a:solidFill>
                  <a:latin typeface="Arial"/>
                  <a:ea typeface="Arial"/>
                  <a:cs typeface="Arial"/>
                </a:rPr>
                <a:t>08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1143000"/>
            <a:ext cx="12954000" cy="1905000"/>
          </a:xfrm>
          <a:prstGeom prst="roundRect">
            <a:avLst>
              <a:gd name="adj" fmla="val 26000"/>
            </a:avLst>
          </a:prstGeom>
          <a:solidFill>
            <a:srgbClr val="FBF0D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762000" y="342900"/>
            <a:ext cx="2047875" cy="342900"/>
            <a:chOff x="762000" y="342900"/>
            <a:chExt cx="2047875" cy="342900"/>
          </a:xfrm>
        </p:grpSpPr>
        <p:sp>
          <p:nvSpPr>
            <p:cNvPr id="3" name="Rectangle 3"/>
            <p:cNvSpPr/>
            <p:nvPr/>
          </p:nvSpPr>
          <p:spPr>
            <a:xfrm>
              <a:off x="762000" y="342900"/>
              <a:ext cx="2047875" cy="342900"/>
            </a:xfrm>
            <a:prstGeom prst="roundRect">
              <a:avLst>
                <a:gd name="adj" fmla="val 50000"/>
              </a:avLst>
            </a:prstGeom>
            <a:solidFill>
              <a:srgbClr val="A26408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965073" y="433864"/>
              <a:ext cx="159953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第四章 · 大模型时代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06000" y="533400"/>
            <a:ext cx="1524000" cy="76200"/>
            <a:chOff x="9906000" y="533400"/>
            <a:chExt cx="1524000" cy="76200"/>
          </a:xfrm>
        </p:grpSpPr>
        <p:sp>
          <p:nvSpPr>
            <p:cNvPr id="6" name="Rectangle 6"/>
            <p:cNvSpPr/>
            <p:nvPr/>
          </p:nvSpPr>
          <p:spPr>
            <a:xfrm>
              <a:off x="99060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7" name="Rectangle 7"/>
            <p:cNvSpPr/>
            <p:nvPr/>
          </p:nvSpPr>
          <p:spPr>
            <a:xfrm>
              <a:off x="103060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8" name="Rectangle 8"/>
            <p:cNvSpPr/>
            <p:nvPr/>
          </p:nvSpPr>
          <p:spPr>
            <a:xfrm>
              <a:off x="1070610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E4DFF3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1106150" y="533400"/>
              <a:ext cx="323850" cy="76200"/>
            </a:xfrm>
            <a:prstGeom prst="roundRect">
              <a:avLst>
                <a:gd name="adj" fmla="val 50000"/>
              </a:avLst>
            </a:prstGeom>
            <a:solidFill>
              <a:srgbClr val="D98E28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46760" y="1219200"/>
            <a:ext cx="5917749" cy="586740"/>
            <a:chOff x="746760" y="1219200"/>
            <a:chExt cx="5917749" cy="586740"/>
          </a:xfrm>
        </p:grpSpPr>
        <p:sp>
          <p:nvSpPr>
            <p:cNvPr id="11" name="TextBox 11"/>
            <p:cNvSpPr txBox="1"/>
            <p:nvPr/>
          </p:nvSpPr>
          <p:spPr>
            <a:xfrm>
              <a:off x="746760" y="1219200"/>
              <a:ext cx="5917749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两次跨越:围棋高地与大模型基座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1332" y="1792605"/>
            <a:ext cx="3904488" cy="410718"/>
            <a:chOff x="751332" y="1792605"/>
            <a:chExt cx="3904488" cy="410718"/>
          </a:xfrm>
        </p:grpSpPr>
        <p:sp>
          <p:nvSpPr>
            <p:cNvPr id="13" name="TextBox 13"/>
            <p:cNvSpPr txBox="1"/>
            <p:nvPr/>
          </p:nvSpPr>
          <p:spPr>
            <a:xfrm>
              <a:off x="751332" y="1792605"/>
              <a:ext cx="390448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两个年份,把 AI 推向新纪元。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62000" y="2667000"/>
            <a:ext cx="4953000" cy="2381250"/>
            <a:chOff x="762000" y="2667000"/>
            <a:chExt cx="4953000" cy="2381250"/>
          </a:xfrm>
        </p:grpSpPr>
        <p:sp>
          <p:nvSpPr>
            <p:cNvPr id="15" name="Rectangle 15"/>
            <p:cNvSpPr/>
            <p:nvPr/>
          </p:nvSpPr>
          <p:spPr>
            <a:xfrm>
              <a:off x="762000" y="2667000"/>
              <a:ext cx="4953000" cy="2381250"/>
            </a:xfrm>
            <a:prstGeom prst="roundRect">
              <a:avLst>
                <a:gd name="adj" fmla="val 96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grpSp>
          <p:nvGrpSpPr>
            <p:cNvPr id="18" name="Group 18"/>
            <p:cNvGrpSpPr/>
            <p:nvPr/>
          </p:nvGrpSpPr>
          <p:grpSpPr>
            <a:xfrm>
              <a:off x="1154112" y="3006725"/>
              <a:ext cx="244718" cy="331791"/>
              <a:chOff x="1154112" y="3006725"/>
              <a:chExt cx="244718" cy="33179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188545" y="3006725"/>
                <a:ext cx="175609" cy="261939"/>
              </a:xfrm>
              <a:custGeom>
                <a:avLst/>
                <a:gdLst/>
                <a:ahLst/>
                <a:cxnLst/>
                <a:rect l="l" t="t" r="r" b="b"/>
                <a:pathLst>
                  <a:path w="175609" h="261939">
                    <a:moveTo>
                      <a:pt x="87804" y="0"/>
                    </a:moveTo>
                    <a:cubicBezTo>
                      <a:pt x="126381" y="0"/>
                      <a:pt x="157654" y="31273"/>
                      <a:pt x="157654" y="69850"/>
                    </a:cubicBezTo>
                    <a:cubicBezTo>
                      <a:pt x="157528" y="81899"/>
                      <a:pt x="154925" y="93793"/>
                      <a:pt x="150006" y="104792"/>
                    </a:cubicBezTo>
                    <a:lnTo>
                      <a:pt x="157654" y="104775"/>
                    </a:lnTo>
                    <a:cubicBezTo>
                      <a:pt x="166894" y="104785"/>
                      <a:pt x="174526" y="111990"/>
                      <a:pt x="175067" y="121214"/>
                    </a:cubicBezTo>
                    <a:cubicBezTo>
                      <a:pt x="175609" y="130437"/>
                      <a:pt x="168872" y="138486"/>
                      <a:pt x="159697" y="139578"/>
                    </a:cubicBezTo>
                    <a:lnTo>
                      <a:pt x="157654" y="139700"/>
                    </a:lnTo>
                    <a:lnTo>
                      <a:pt x="135599" y="139700"/>
                    </a:lnTo>
                    <a:lnTo>
                      <a:pt x="157253" y="240807"/>
                    </a:lnTo>
                    <a:cubicBezTo>
                      <a:pt x="159258" y="250101"/>
                      <a:pt x="153460" y="259291"/>
                      <a:pt x="144208" y="261483"/>
                    </a:cubicBezTo>
                    <a:lnTo>
                      <a:pt x="142235" y="261832"/>
                    </a:lnTo>
                    <a:lnTo>
                      <a:pt x="140192" y="261937"/>
                    </a:lnTo>
                    <a:lnTo>
                      <a:pt x="35417" y="261937"/>
                    </a:lnTo>
                    <a:cubicBezTo>
                      <a:pt x="30502" y="261939"/>
                      <a:pt x="25814" y="259869"/>
                      <a:pt x="22504" y="256236"/>
                    </a:cubicBezTo>
                    <a:cubicBezTo>
                      <a:pt x="19194" y="252604"/>
                      <a:pt x="17567" y="247744"/>
                      <a:pt x="18024" y="242851"/>
                    </a:cubicBezTo>
                    <a:lnTo>
                      <a:pt x="18339" y="240807"/>
                    </a:lnTo>
                    <a:lnTo>
                      <a:pt x="39992" y="139700"/>
                    </a:lnTo>
                    <a:lnTo>
                      <a:pt x="17955" y="139700"/>
                    </a:lnTo>
                    <a:cubicBezTo>
                      <a:pt x="8715" y="139689"/>
                      <a:pt x="1083" y="132484"/>
                      <a:pt x="541" y="123261"/>
                    </a:cubicBezTo>
                    <a:cubicBezTo>
                      <a:pt x="0" y="114037"/>
                      <a:pt x="6737" y="105988"/>
                      <a:pt x="15911" y="104897"/>
                    </a:cubicBezTo>
                    <a:lnTo>
                      <a:pt x="17955" y="104775"/>
                    </a:lnTo>
                    <a:lnTo>
                      <a:pt x="25603" y="104775"/>
                    </a:lnTo>
                    <a:cubicBezTo>
                      <a:pt x="21851" y="96320"/>
                      <a:pt x="19424" y="87338"/>
                      <a:pt x="18409" y="78145"/>
                    </a:cubicBezTo>
                    <a:lnTo>
                      <a:pt x="18059" y="73622"/>
                    </a:lnTo>
                    <a:lnTo>
                      <a:pt x="17955" y="69850"/>
                    </a:lnTo>
                    <a:cubicBezTo>
                      <a:pt x="17955" y="31273"/>
                      <a:pt x="49227" y="0"/>
                      <a:pt x="87804" y="0"/>
                    </a:cubicBezTo>
                    <a:close/>
                  </a:path>
                </a:pathLst>
              </a:custGeom>
              <a:solidFill>
                <a:srgbClr val="D98E28"/>
              </a:solidFill>
              <a:ln>
                <a:noFill/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154112" y="3286124"/>
                <a:ext cx="244718" cy="52392"/>
              </a:xfrm>
              <a:custGeom>
                <a:avLst/>
                <a:gdLst/>
                <a:ahLst/>
                <a:cxnLst/>
                <a:rect l="l" t="t" r="r" b="b"/>
                <a:pathLst>
                  <a:path w="244718" h="52392">
                    <a:moveTo>
                      <a:pt x="227012" y="0"/>
                    </a:moveTo>
                    <a:lnTo>
                      <a:pt x="17462" y="0"/>
                    </a:lnTo>
                    <a:cubicBezTo>
                      <a:pt x="7818" y="0"/>
                      <a:pt x="0" y="7818"/>
                      <a:pt x="0" y="17462"/>
                    </a:cubicBezTo>
                    <a:cubicBezTo>
                      <a:pt x="0" y="36751"/>
                      <a:pt x="15636" y="52387"/>
                      <a:pt x="34925" y="52387"/>
                    </a:cubicBezTo>
                    <a:lnTo>
                      <a:pt x="209550" y="52387"/>
                    </a:lnTo>
                    <a:cubicBezTo>
                      <a:pt x="227274" y="52392"/>
                      <a:pt x="242191" y="39119"/>
                      <a:pt x="244248" y="21514"/>
                    </a:cubicBezTo>
                    <a:lnTo>
                      <a:pt x="244440" y="18475"/>
                    </a:lnTo>
                    <a:cubicBezTo>
                      <a:pt x="244718" y="13677"/>
                      <a:pt x="243007" y="8976"/>
                      <a:pt x="239709" y="5480"/>
                    </a:cubicBezTo>
                    <a:cubicBezTo>
                      <a:pt x="236411" y="1984"/>
                      <a:pt x="231818" y="2"/>
                      <a:pt x="227012" y="0"/>
                    </a:cubicBezTo>
                    <a:close/>
                  </a:path>
                </a:pathLst>
              </a:custGeom>
              <a:solidFill>
                <a:srgbClr val="D98E28"/>
              </a:solidFill>
              <a:ln>
                <a:noFill/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1059942" y="3569018"/>
              <a:ext cx="137992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8F5A08"/>
                  </a:solidFill>
                  <a:latin typeface="Arial"/>
                  <a:ea typeface="Microsoft YaHei"/>
                  <a:cs typeface="Arial"/>
                </a:rPr>
                <a:t>2016 · 围棋之战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56132" y="3869055"/>
              <a:ext cx="263409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AlphaGo 战胜李世石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57656" y="4339590"/>
              <a:ext cx="253288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以 4:1 击败顶尖棋手,</a:t>
              </a:r>
              <a:br/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围棋不再是人类的专利。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5867400" y="3600450"/>
            <a:ext cx="457200" cy="419100"/>
          </a:xfrm>
          <a:prstGeom prst="rightArrow">
            <a:avLst/>
          </a:prstGeom>
          <a:solidFill>
            <a:srgbClr val="D98E28">
              <a:alpha val="55000"/>
            </a:srgbClr>
          </a:solidFill>
          <a:ln>
            <a:noFill/>
          </a:ln>
        </p:spPr>
      </p:sp>
      <p:grpSp>
        <p:nvGrpSpPr>
          <p:cNvPr id="29" name="Group 29"/>
          <p:cNvGrpSpPr/>
          <p:nvPr/>
        </p:nvGrpSpPr>
        <p:grpSpPr>
          <a:xfrm>
            <a:off x="6477000" y="2667000"/>
            <a:ext cx="4953000" cy="2381250"/>
            <a:chOff x="6477000" y="2667000"/>
            <a:chExt cx="4953000" cy="2381250"/>
          </a:xfrm>
        </p:grpSpPr>
        <p:sp>
          <p:nvSpPr>
            <p:cNvPr id="24" name="Rectangle 24"/>
            <p:cNvSpPr/>
            <p:nvPr/>
          </p:nvSpPr>
          <p:spPr>
            <a:xfrm>
              <a:off x="6477000" y="2667000"/>
              <a:ext cx="4953000" cy="2381250"/>
            </a:xfrm>
            <a:prstGeom prst="roundRect">
              <a:avLst>
                <a:gd name="adj" fmla="val 9600"/>
              </a:avLst>
            </a:prstGeom>
            <a:solidFill>
              <a:srgbClr val="FFFFFF"/>
            </a:solidFill>
            <a:ln w="9525">
              <a:solidFill>
                <a:srgbClr val="ECE8F4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6832295" y="3059112"/>
              <a:ext cx="318672" cy="245079"/>
            </a:xfrm>
            <a:custGeom>
              <a:avLst/>
              <a:gdLst/>
              <a:ahLst/>
              <a:cxnLst/>
              <a:rect l="l" t="t" r="r" b="b"/>
              <a:pathLst>
                <a:path w="318672" h="245079">
                  <a:moveTo>
                    <a:pt x="314366" y="149356"/>
                  </a:moveTo>
                  <a:cubicBezTo>
                    <a:pt x="318672" y="157979"/>
                    <a:pt x="315179" y="168459"/>
                    <a:pt x="306561" y="172774"/>
                  </a:cubicBezTo>
                  <a:lnTo>
                    <a:pt x="166861" y="242624"/>
                  </a:lnTo>
                  <a:cubicBezTo>
                    <a:pt x="161947" y="245079"/>
                    <a:pt x="156163" y="245079"/>
                    <a:pt x="151249" y="242624"/>
                  </a:cubicBezTo>
                  <a:lnTo>
                    <a:pt x="11550" y="172774"/>
                  </a:lnTo>
                  <a:cubicBezTo>
                    <a:pt x="3246" y="168296"/>
                    <a:pt x="0" y="158032"/>
                    <a:pt x="4219" y="149594"/>
                  </a:cubicBezTo>
                  <a:cubicBezTo>
                    <a:pt x="8438" y="141156"/>
                    <a:pt x="18597" y="137594"/>
                    <a:pt x="27161" y="141551"/>
                  </a:cubicBezTo>
                  <a:lnTo>
                    <a:pt x="159055" y="207454"/>
                  </a:lnTo>
                  <a:lnTo>
                    <a:pt x="290967" y="141533"/>
                  </a:lnTo>
                  <a:cubicBezTo>
                    <a:pt x="299589" y="137227"/>
                    <a:pt x="310069" y="140721"/>
                    <a:pt x="314384" y="149339"/>
                  </a:cubicBezTo>
                  <a:moveTo>
                    <a:pt x="159195" y="0"/>
                  </a:moveTo>
                  <a:cubicBezTo>
                    <a:pt x="159847" y="0"/>
                    <a:pt x="160493" y="41"/>
                    <a:pt x="161133" y="122"/>
                  </a:cubicBezTo>
                  <a:lnTo>
                    <a:pt x="163071" y="471"/>
                  </a:lnTo>
                  <a:lnTo>
                    <a:pt x="164573" y="891"/>
                  </a:lnTo>
                  <a:lnTo>
                    <a:pt x="164783" y="995"/>
                  </a:lnTo>
                  <a:lnTo>
                    <a:pt x="164992" y="1030"/>
                  </a:lnTo>
                  <a:lnTo>
                    <a:pt x="165499" y="1275"/>
                  </a:lnTo>
                  <a:lnTo>
                    <a:pt x="166372" y="1607"/>
                  </a:lnTo>
                  <a:lnTo>
                    <a:pt x="166651" y="1764"/>
                  </a:lnTo>
                  <a:lnTo>
                    <a:pt x="166861" y="1851"/>
                  </a:lnTo>
                  <a:lnTo>
                    <a:pt x="306561" y="71701"/>
                  </a:lnTo>
                  <a:cubicBezTo>
                    <a:pt x="312468" y="74662"/>
                    <a:pt x="316199" y="80704"/>
                    <a:pt x="316199" y="87312"/>
                  </a:cubicBezTo>
                  <a:cubicBezTo>
                    <a:pt x="316199" y="93921"/>
                    <a:pt x="312468" y="99963"/>
                    <a:pt x="306561" y="102924"/>
                  </a:cubicBezTo>
                  <a:lnTo>
                    <a:pt x="166861" y="172774"/>
                  </a:lnTo>
                  <a:cubicBezTo>
                    <a:pt x="161947" y="175229"/>
                    <a:pt x="156163" y="175229"/>
                    <a:pt x="151249" y="172774"/>
                  </a:cubicBezTo>
                  <a:lnTo>
                    <a:pt x="11550" y="102924"/>
                  </a:lnTo>
                  <a:cubicBezTo>
                    <a:pt x="5642" y="99963"/>
                    <a:pt x="1911" y="93921"/>
                    <a:pt x="1911" y="87312"/>
                  </a:cubicBezTo>
                  <a:cubicBezTo>
                    <a:pt x="1911" y="80704"/>
                    <a:pt x="5642" y="74662"/>
                    <a:pt x="11550" y="71701"/>
                  </a:cubicBezTo>
                  <a:lnTo>
                    <a:pt x="151249" y="1851"/>
                  </a:lnTo>
                  <a:lnTo>
                    <a:pt x="151441" y="1764"/>
                  </a:lnTo>
                  <a:lnTo>
                    <a:pt x="151756" y="1589"/>
                  </a:lnTo>
                  <a:lnTo>
                    <a:pt x="153118" y="1030"/>
                  </a:lnTo>
                  <a:lnTo>
                    <a:pt x="153310" y="995"/>
                  </a:lnTo>
                  <a:lnTo>
                    <a:pt x="153537" y="891"/>
                  </a:lnTo>
                  <a:lnTo>
                    <a:pt x="155039" y="471"/>
                  </a:lnTo>
                  <a:lnTo>
                    <a:pt x="156960" y="122"/>
                  </a:lnTo>
                  <a:lnTo>
                    <a:pt x="157937" y="35"/>
                  </a:lnTo>
                  <a:close/>
                </a:path>
              </a:pathLst>
            </a:custGeom>
            <a:solidFill>
              <a:srgbClr val="D98E28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6774942" y="3569018"/>
              <a:ext cx="137992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8F5A08"/>
                  </a:solidFill>
                  <a:latin typeface="Arial"/>
                  <a:ea typeface="Microsoft YaHei"/>
                  <a:cs typeface="Arial"/>
                </a:rPr>
                <a:t>2017 · 新的基座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771132" y="3869055"/>
              <a:ext cx="254393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Transformer 架构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772656" y="4339590"/>
              <a:ext cx="265861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注意力机制取代循环结构,</a:t>
              </a:r>
              <a:br/>
              <a:r>
                <a:rPr lang="zh-CN" sz="1800" dirty="0">
                  <a:solidFill>
                    <a:srgbClr val="6F6A80"/>
                  </a:solidFill>
                  <a:latin typeface="Arial"/>
                  <a:ea typeface="Microsoft YaHei"/>
                  <a:cs typeface="Arial"/>
                </a:rPr>
                <a:t>成为大模型的共同地基。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62000" y="5334000"/>
            <a:ext cx="10668000" cy="762000"/>
            <a:chOff x="762000" y="5334000"/>
            <a:chExt cx="10668000" cy="762000"/>
          </a:xfrm>
        </p:grpSpPr>
        <p:sp>
          <p:nvSpPr>
            <p:cNvPr id="30" name="Rectangle 30"/>
            <p:cNvSpPr/>
            <p:nvPr/>
          </p:nvSpPr>
          <p:spPr>
            <a:xfrm>
              <a:off x="762000" y="5334000"/>
              <a:ext cx="10668000" cy="762000"/>
            </a:xfrm>
            <a:prstGeom prst="roundRect">
              <a:avLst>
                <a:gd name="adj" fmla="val 30000"/>
              </a:avLst>
            </a:prstGeom>
            <a:solidFill>
              <a:srgbClr val="EFEBFB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057656" y="5577840"/>
              <a:ext cx="662139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B2740"/>
                  </a:solidFill>
                  <a:latin typeface="Arial"/>
                  <a:ea typeface="Microsoft YaHei"/>
                  <a:cs typeface="Arial"/>
                </a:rPr>
                <a:t>同一条主线:通用架构 + 持续扩展规模,大模型时代由此开启。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56285" y="6412706"/>
            <a:ext cx="10679430" cy="220028"/>
            <a:chOff x="756285" y="6412706"/>
            <a:chExt cx="10679430" cy="220028"/>
          </a:xfrm>
        </p:grpSpPr>
        <p:sp>
          <p:nvSpPr>
            <p:cNvPr id="33" name="TextBox 33"/>
            <p:cNvSpPr txBox="1"/>
            <p:nvPr/>
          </p:nvSpPr>
          <p:spPr>
            <a:xfrm>
              <a:off x="756285" y="6412706"/>
              <a:ext cx="336036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8A8597"/>
                  </a:solidFill>
                  <a:latin typeface="Arial"/>
                  <a:ea typeface="Microsoft YaHei"/>
                  <a:cs typeface="Arial"/>
                </a:rPr>
                <a:t>参考资料:Google DeepMind · arXiv:1706.03762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1250141" y="64127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8F5A08"/>
                  </a:solidFill>
                  <a:latin typeface="Arial"/>
                  <a:ea typeface="Arial"/>
                  <a:cs typeface="Arial"/>
                </a:rPr>
                <a:t>09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ai_history_premium">
  <a:themeElements>
    <a:clrScheme name="ai_history_premiu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i_history_premium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i_history_premiu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2026-09-13T14:00:43Z</dcterms:created>
  <dcterms:modified xsi:type="dcterms:W3CDTF">2026-09-13T14:00:43Z</dcterms:modified>
  <cp:category/>
  <cp:contentStatus/>
</cp:coreProperties>
</file>