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7.xml><?xml version="1.0" encoding="utf-8"?>
<p:sldLayout xmlns:a="http://schemas.openxmlformats.org/drawingml/2006/main" xmlns:p="http://schemas.openxmlformats.org/presentationml/2006/main" type="blank" preserve="1">
  <p:cSld name="style_sample_dark_tech —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'1.0' encoding='UTF-8' standalone='yes'?>
<Relationships xmlns="http://schemas.openxmlformats.org/package/2006/relationships"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 name="style_sample_dark_tech — 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2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F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6667500" y="571500"/>
            <a:ext cx="5334000" cy="5715000"/>
          </a:xfrm>
          <a:prstGeom prst="rect">
            <a:avLst/>
          </a:prstGeom>
          <a:gradFill>
            <a:gsLst>
              <a:gs pos="0">
                <a:srgbClr val="45C8FF">
                  <a:alpha val="10000"/>
                </a:srgbClr>
              </a:gs>
              <a:gs pos="60000">
                <a:srgbClr val="45C8FF">
                  <a:alpha val="3000"/>
                </a:srgbClr>
              </a:gs>
              <a:gs pos="100000">
                <a:srgbClr val="45C8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</p:sp>
      <p:sp>
        <p:nvSpPr>
          <p:cNvPr id="3" name="Line 3"/>
          <p:cNvSpPr/>
          <p:nvPr/>
        </p:nvSpPr>
        <p:spPr>
          <a:xfrm>
            <a:off x="0" y="5715000"/>
            <a:ext cx="2514600" cy="9525"/>
          </a:xfrm>
          <a:custGeom>
            <a:avLst/>
            <a:gdLst/>
            <a:ahLst/>
            <a:cxnLst/>
            <a:rect l="l" t="t" r="r" b="b"/>
            <a:pathLst>
              <a:path w="2514600" h="9525">
                <a:moveTo>
                  <a:pt x="0" y="0"/>
                </a:moveTo>
                <a:lnTo>
                  <a:pt x="2514600" y="0"/>
                </a:lnTo>
              </a:path>
            </a:pathLst>
          </a:custGeom>
          <a:noFill/>
          <a:ln w="14288">
            <a:solidFill>
              <a:srgbClr val="1F3A5F"/>
            </a:solidFill>
          </a:ln>
        </p:spPr>
      </p:sp>
      <p:sp>
        <p:nvSpPr>
          <p:cNvPr id="4" name="Line 4"/>
          <p:cNvSpPr/>
          <p:nvPr/>
        </p:nvSpPr>
        <p:spPr>
          <a:xfrm>
            <a:off x="2514600" y="5105400"/>
            <a:ext cx="9525" cy="609600"/>
          </a:xfrm>
          <a:custGeom>
            <a:avLst/>
            <a:gdLst/>
            <a:ahLst/>
            <a:cxnLst/>
            <a:rect l="l" t="t" r="r" b="b"/>
            <a:pathLst>
              <a:path w="9525" h="609600">
                <a:moveTo>
                  <a:pt x="0" y="609600"/>
                </a:moveTo>
                <a:lnTo>
                  <a:pt x="0" y="0"/>
                </a:lnTo>
              </a:path>
            </a:pathLst>
          </a:custGeom>
          <a:noFill/>
          <a:ln w="14288">
            <a:solidFill>
              <a:srgbClr val="1F3A5F"/>
            </a:solidFill>
          </a:ln>
        </p:spPr>
      </p:sp>
      <p:sp>
        <p:nvSpPr>
          <p:cNvPr id="5" name="Line 5"/>
          <p:cNvSpPr/>
          <p:nvPr/>
        </p:nvSpPr>
        <p:spPr>
          <a:xfrm>
            <a:off x="2514600" y="5105400"/>
            <a:ext cx="1581150" cy="9525"/>
          </a:xfrm>
          <a:custGeom>
            <a:avLst/>
            <a:gdLst/>
            <a:ahLst/>
            <a:cxnLst/>
            <a:rect l="l" t="t" r="r" b="b"/>
            <a:pathLst>
              <a:path w="1581150" h="9525">
                <a:moveTo>
                  <a:pt x="0" y="0"/>
                </a:moveTo>
                <a:lnTo>
                  <a:pt x="1581150" y="0"/>
                </a:lnTo>
              </a:path>
            </a:pathLst>
          </a:custGeom>
          <a:noFill/>
          <a:ln w="14288">
            <a:solidFill>
              <a:srgbClr val="1F3A5F"/>
            </a:solidFill>
          </a:ln>
        </p:spPr>
      </p:sp>
      <p:sp>
        <p:nvSpPr>
          <p:cNvPr id="6" name="Rectangle 6"/>
          <p:cNvSpPr/>
          <p:nvPr/>
        </p:nvSpPr>
        <p:spPr>
          <a:xfrm>
            <a:off x="2486025" y="5686425"/>
            <a:ext cx="57150" cy="57150"/>
          </a:xfrm>
          <a:prstGeom prst="rect">
            <a:avLst/>
          </a:prstGeom>
          <a:solidFill>
            <a:srgbClr val="2E6E92"/>
          </a:solidFill>
          <a:ln>
            <a:noFill/>
          </a:ln>
        </p:spPr>
      </p:sp>
      <p:sp>
        <p:nvSpPr>
          <p:cNvPr id="7" name="Rectangle 7"/>
          <p:cNvSpPr/>
          <p:nvPr/>
        </p:nvSpPr>
        <p:spPr>
          <a:xfrm>
            <a:off x="2486025" y="5076825"/>
            <a:ext cx="57150" cy="57150"/>
          </a:xfrm>
          <a:prstGeom prst="rect">
            <a:avLst/>
          </a:prstGeom>
          <a:solidFill>
            <a:srgbClr val="2E6E92"/>
          </a:solidFill>
          <a:ln>
            <a:noFill/>
          </a:ln>
        </p:spPr>
      </p:sp>
      <p:sp>
        <p:nvSpPr>
          <p:cNvPr id="8" name="Ellipse 8"/>
          <p:cNvSpPr/>
          <p:nvPr/>
        </p:nvSpPr>
        <p:spPr>
          <a:xfrm>
            <a:off x="4057650" y="5067300"/>
            <a:ext cx="76200" cy="76200"/>
          </a:xfrm>
          <a:prstGeom prst="ellipse">
            <a:avLst/>
          </a:prstGeom>
          <a:solidFill>
            <a:srgbClr val="45C8FF"/>
          </a:solidFill>
          <a:ln>
            <a:noFill/>
          </a:ln>
          <a:effectLst>
            <a:glow rad="33338">
              <a:srgbClr val="45C8FF">
                <a:alpha val="60000"/>
              </a:srgbClr>
            </a:glow>
          </a:effectLst>
        </p:spPr>
      </p:sp>
      <p:sp>
        <p:nvSpPr>
          <p:cNvPr id="9" name="Line 9"/>
          <p:cNvSpPr/>
          <p:nvPr/>
        </p:nvSpPr>
        <p:spPr>
          <a:xfrm>
            <a:off x="266700" y="266700"/>
            <a:ext cx="457200" cy="9525"/>
          </a:xfrm>
          <a:custGeom>
            <a:avLst/>
            <a:gdLst/>
            <a:ahLst/>
            <a:cxnLst/>
            <a:rect l="l" t="t" r="r" b="b"/>
            <a:pathLst>
              <a:path w="457200" h="9525">
                <a:moveTo>
                  <a:pt x="0" y="0"/>
                </a:moveTo>
                <a:lnTo>
                  <a:pt x="457200" y="0"/>
                </a:lnTo>
              </a:path>
            </a:pathLst>
          </a:custGeom>
          <a:noFill/>
          <a:ln w="14288">
            <a:solidFill>
              <a:srgbClr val="29486B"/>
            </a:solidFill>
          </a:ln>
        </p:spPr>
      </p:sp>
      <p:sp>
        <p:nvSpPr>
          <p:cNvPr id="10" name="Line 10"/>
          <p:cNvSpPr/>
          <p:nvPr/>
        </p:nvSpPr>
        <p:spPr>
          <a:xfrm>
            <a:off x="266700" y="266700"/>
            <a:ext cx="9525" cy="457200"/>
          </a:xfrm>
          <a:custGeom>
            <a:avLst/>
            <a:gdLst/>
            <a:ahLst/>
            <a:cxnLst/>
            <a:rect l="l" t="t" r="r" b="b"/>
            <a:pathLst>
              <a:path w="9525" h="457200">
                <a:moveTo>
                  <a:pt x="0" y="0"/>
                </a:moveTo>
                <a:lnTo>
                  <a:pt x="0" y="457200"/>
                </a:lnTo>
              </a:path>
            </a:pathLst>
          </a:custGeom>
          <a:noFill/>
          <a:ln w="14288">
            <a:solidFill>
              <a:srgbClr val="29486B"/>
            </a:solidFill>
          </a:ln>
        </p:spPr>
      </p:sp>
      <p:sp>
        <p:nvSpPr>
          <p:cNvPr id="11" name="Line 11"/>
          <p:cNvSpPr/>
          <p:nvPr/>
        </p:nvSpPr>
        <p:spPr>
          <a:xfrm>
            <a:off x="11468100" y="6591300"/>
            <a:ext cx="457200" cy="9525"/>
          </a:xfrm>
          <a:custGeom>
            <a:avLst/>
            <a:gdLst/>
            <a:ahLst/>
            <a:cxnLst/>
            <a:rect l="l" t="t" r="r" b="b"/>
            <a:pathLst>
              <a:path w="457200" h="9525">
                <a:moveTo>
                  <a:pt x="0" y="0"/>
                </a:moveTo>
                <a:lnTo>
                  <a:pt x="457200" y="0"/>
                </a:lnTo>
              </a:path>
            </a:pathLst>
          </a:custGeom>
          <a:noFill/>
          <a:ln w="14288">
            <a:solidFill>
              <a:srgbClr val="29486B"/>
            </a:solidFill>
          </a:ln>
        </p:spPr>
      </p:sp>
      <p:sp>
        <p:nvSpPr>
          <p:cNvPr id="12" name="Line 12"/>
          <p:cNvSpPr/>
          <p:nvPr/>
        </p:nvSpPr>
        <p:spPr>
          <a:xfrm>
            <a:off x="11925300" y="6134100"/>
            <a:ext cx="9525" cy="457200"/>
          </a:xfrm>
          <a:custGeom>
            <a:avLst/>
            <a:gdLst/>
            <a:ahLst/>
            <a:cxnLst/>
            <a:rect l="l" t="t" r="r" b="b"/>
            <a:pathLst>
              <a:path w="9525" h="457200">
                <a:moveTo>
                  <a:pt x="0" y="457200"/>
                </a:moveTo>
                <a:lnTo>
                  <a:pt x="0" y="0"/>
                </a:lnTo>
              </a:path>
            </a:pathLst>
          </a:custGeom>
          <a:noFill/>
          <a:ln w="14288">
            <a:solidFill>
              <a:srgbClr val="29486B"/>
            </a:solidFill>
          </a:ln>
        </p:spPr>
      </p:sp>
      <p:grpSp>
        <p:nvGrpSpPr>
          <p:cNvPr id="17" name="Group 17"/>
          <p:cNvGrpSpPr/>
          <p:nvPr/>
        </p:nvGrpSpPr>
        <p:grpSpPr>
          <a:xfrm>
            <a:off x="762000" y="341471"/>
            <a:ext cx="10675239" cy="468154"/>
            <a:chOff x="762000" y="341471"/>
            <a:chExt cx="10675239" cy="468154"/>
          </a:xfrm>
        </p:grpSpPr>
        <p:sp>
          <p:nvSpPr>
            <p:cNvPr id="13" name="Rectangle 13"/>
            <p:cNvSpPr/>
            <p:nvPr/>
          </p:nvSpPr>
          <p:spPr>
            <a:xfrm>
              <a:off x="762000" y="361950"/>
              <a:ext cx="95250" cy="95250"/>
            </a:xfrm>
            <a:prstGeom prst="rect">
              <a:avLst/>
            </a:prstGeom>
            <a:solidFill>
              <a:srgbClr val="45C8FF"/>
            </a:solidFill>
            <a:ln>
              <a:noFill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964311" y="341471"/>
              <a:ext cx="1473759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0" spc="150" dirty="0">
                  <a:solidFill>
                    <a:srgbClr val="9FB0CC"/>
                  </a:solidFill>
                  <a:latin typeface="Segoe UI"/>
                  <a:ea typeface="Microsoft YaHei"/>
                  <a:cs typeface="Segoe UI"/>
                </a:rPr>
                <a:t>整理自公开报道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9826572" y="341471"/>
              <a:ext cx="1610667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420" dirty="0">
                  <a:solidFill>
                    <a:srgbClr val="9FB0CC"/>
                  </a:solidFill>
                  <a:latin typeface="Segoe UI"/>
                  <a:ea typeface="Microsoft YaHei"/>
                  <a:cs typeface="Segoe UI"/>
                </a:rPr>
                <a:t>2026 年 9 月 13 日</a:t>
              </a:r>
            </a:p>
          </p:txBody>
        </p:sp>
        <p:sp>
          <p:nvSpPr>
            <p:cNvPr id="16" name="Line 16"/>
            <p:cNvSpPr/>
            <p:nvPr/>
          </p:nvSpPr>
          <p:spPr>
            <a:xfrm>
              <a:off x="762000" y="800100"/>
              <a:ext cx="10668000" cy="9525"/>
            </a:xfrm>
            <a:custGeom>
              <a:avLst/>
              <a:gdLst/>
              <a:ahLst/>
              <a:cxnLst/>
              <a:rect l="l" t="t" r="r" b="b"/>
              <a:pathLst>
                <a:path w="10668000" h="9525">
                  <a:moveTo>
                    <a:pt x="0" y="0"/>
                  </a:moveTo>
                  <a:lnTo>
                    <a:pt x="10668000" y="0"/>
                  </a:lnTo>
                </a:path>
              </a:pathLst>
            </a:custGeom>
            <a:noFill/>
            <a:ln w="9525">
              <a:solidFill>
                <a:srgbClr val="1A2740"/>
              </a:solidFill>
            </a:ln>
          </p:spPr>
        </p:sp>
      </p:grpSp>
      <p:grpSp>
        <p:nvGrpSpPr>
          <p:cNvPr id="21" name="Group 21"/>
          <p:cNvGrpSpPr/>
          <p:nvPr/>
        </p:nvGrpSpPr>
        <p:grpSpPr>
          <a:xfrm>
            <a:off x="742950" y="2733675"/>
            <a:ext cx="10800359" cy="3752850"/>
            <a:chOff x="742950" y="2733675"/>
            <a:chExt cx="10800359" cy="3752850"/>
          </a:xfrm>
        </p:grpSpPr>
        <p:sp>
          <p:nvSpPr>
            <p:cNvPr id="18" name="TextBox 18"/>
            <p:cNvSpPr txBox="1"/>
            <p:nvPr/>
          </p:nvSpPr>
          <p:spPr>
            <a:xfrm>
              <a:off x="9029700" y="2752725"/>
              <a:ext cx="2513609" cy="3733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9500" b="1" dirty="0">
                  <a:solidFill>
                    <a:srgbClr val="17273F"/>
                  </a:solidFill>
                  <a:latin typeface="Segoe UI"/>
                  <a:ea typeface="Segoe UI"/>
                  <a:cs typeface="Segoe UI"/>
                </a:rPr>
                <a:t>AI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42950" y="2733675"/>
              <a:ext cx="7897749" cy="1447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7500" b="1" spc="150" dirty="0">
                  <a:solidFill>
                    <a:srgbClr val="EAF2FB"/>
                  </a:solidFill>
                  <a:effectLst>
                    <a:glow rad="66675">
                      <a:srgbClr val="45C8FF">
                        <a:alpha val="35000"/>
                      </a:srgbClr>
                    </a:glow>
                  </a:effectLst>
                  <a:latin typeface="Segoe UI"/>
                  <a:ea typeface="Microsoft YaHei"/>
                  <a:cs typeface="Segoe UI"/>
                </a:rPr>
                <a:t>AI 行业动态速览</a:t>
              </a:r>
            </a:p>
          </p:txBody>
        </p:sp>
        <p:sp>
          <p:nvSpPr>
            <p:cNvPr id="20" name="Rectangle 20"/>
            <p:cNvSpPr/>
            <p:nvPr/>
          </p:nvSpPr>
          <p:spPr>
            <a:xfrm>
              <a:off x="762000" y="4248150"/>
              <a:ext cx="3238500" cy="57150"/>
            </a:xfrm>
            <a:prstGeom prst="rect">
              <a:avLst/>
            </a:prstGeom>
            <a:gradFill>
              <a:gsLst>
                <a:gs pos="0">
                  <a:srgbClr val="45C8FF"/>
                </a:gs>
                <a:gs pos="100000">
                  <a:srgbClr val="45C8FF">
                    <a:alpha val="0"/>
                  </a:srgbClr>
                </a:gs>
              </a:gsLst>
              <a:lin ang="0" scaled="1"/>
            </a:gradFill>
            <a:ln>
              <a:noFill/>
            </a:ln>
          </p:spPr>
        </p:sp>
      </p:grpSp>
      <p:grpSp>
        <p:nvGrpSpPr>
          <p:cNvPr id="24" name="Group 24"/>
          <p:cNvGrpSpPr/>
          <p:nvPr/>
        </p:nvGrpSpPr>
        <p:grpSpPr>
          <a:xfrm>
            <a:off x="756285" y="6248400"/>
            <a:ext cx="10673715" cy="346234"/>
            <a:chOff x="756285" y="6248400"/>
            <a:chExt cx="10673715" cy="346234"/>
          </a:xfrm>
        </p:grpSpPr>
        <p:sp>
          <p:nvSpPr>
            <p:cNvPr id="22" name="Line 22"/>
            <p:cNvSpPr/>
            <p:nvPr/>
          </p:nvSpPr>
          <p:spPr>
            <a:xfrm>
              <a:off x="762000" y="6248400"/>
              <a:ext cx="10668000" cy="9525"/>
            </a:xfrm>
            <a:custGeom>
              <a:avLst/>
              <a:gdLst/>
              <a:ahLst/>
              <a:cxnLst/>
              <a:rect l="l" t="t" r="r" b="b"/>
              <a:pathLst>
                <a:path w="10668000" h="9525">
                  <a:moveTo>
                    <a:pt x="0" y="0"/>
                  </a:moveTo>
                  <a:lnTo>
                    <a:pt x="10668000" y="0"/>
                  </a:lnTo>
                </a:path>
              </a:pathLst>
            </a:custGeom>
            <a:noFill/>
            <a:ln w="9525">
              <a:solidFill>
                <a:srgbClr val="1A2740"/>
              </a:solidFill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756285" y="6374606"/>
              <a:ext cx="1485036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0" dirty="0">
                  <a:solidFill>
                    <a:srgbClr val="6E7C96"/>
                  </a:solidFill>
                  <a:latin typeface="Segoe UI"/>
                  <a:ea typeface="Microsoft YaHei"/>
                  <a:cs typeface="Segoe UI"/>
                </a:rPr>
                <a:t>AI 生成 · 可编辑 PPT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F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/>
          <p:nvPr/>
        </p:nvSpPr>
        <p:spPr>
          <a:xfrm>
            <a:off x="762000" y="2114550"/>
            <a:ext cx="9525000" cy="9525"/>
          </a:xfrm>
          <a:custGeom>
            <a:avLst/>
            <a:gdLst/>
            <a:ahLst/>
            <a:cxnLst/>
            <a:rect l="l" t="t" r="r" b="b"/>
            <a:pathLst>
              <a:path w="9525000" h="9525">
                <a:moveTo>
                  <a:pt x="0" y="0"/>
                </a:moveTo>
                <a:lnTo>
                  <a:pt x="9525000" y="0"/>
                </a:lnTo>
              </a:path>
            </a:pathLst>
          </a:custGeom>
          <a:noFill/>
          <a:ln w="14288">
            <a:solidFill>
              <a:srgbClr val="1F3A5F"/>
            </a:solidFill>
          </a:ln>
        </p:spPr>
      </p:sp>
      <p:sp>
        <p:nvSpPr>
          <p:cNvPr id="3" name="Line 3"/>
          <p:cNvSpPr/>
          <p:nvPr/>
        </p:nvSpPr>
        <p:spPr>
          <a:xfrm>
            <a:off x="10287000" y="1866900"/>
            <a:ext cx="9525" cy="247650"/>
          </a:xfrm>
          <a:custGeom>
            <a:avLst/>
            <a:gdLst/>
            <a:ahLst/>
            <a:cxnLst/>
            <a:rect l="l" t="t" r="r" b="b"/>
            <a:pathLst>
              <a:path w="9525" h="247650">
                <a:moveTo>
                  <a:pt x="0" y="247650"/>
                </a:moveTo>
                <a:lnTo>
                  <a:pt x="0" y="0"/>
                </a:lnTo>
              </a:path>
            </a:pathLst>
          </a:custGeom>
          <a:noFill/>
          <a:ln w="14288">
            <a:solidFill>
              <a:srgbClr val="1F3A5F"/>
            </a:solidFill>
          </a:ln>
        </p:spPr>
      </p:sp>
      <p:sp>
        <p:nvSpPr>
          <p:cNvPr id="4" name="Line 4"/>
          <p:cNvSpPr/>
          <p:nvPr/>
        </p:nvSpPr>
        <p:spPr>
          <a:xfrm>
            <a:off x="10287000" y="1866900"/>
            <a:ext cx="1143000" cy="9525"/>
          </a:xfrm>
          <a:custGeom>
            <a:avLst/>
            <a:gdLst/>
            <a:ahLst/>
            <a:cxnLst/>
            <a:rect l="l" t="t" r="r" b="b"/>
            <a:pathLst>
              <a:path w="1143000" h="9525">
                <a:moveTo>
                  <a:pt x="0" y="0"/>
                </a:moveTo>
                <a:lnTo>
                  <a:pt x="1143000" y="0"/>
                </a:lnTo>
              </a:path>
            </a:pathLst>
          </a:custGeom>
          <a:noFill/>
          <a:ln w="14288">
            <a:solidFill>
              <a:srgbClr val="1F3A5F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762000" y="2085975"/>
            <a:ext cx="57150" cy="57150"/>
          </a:xfrm>
          <a:prstGeom prst="rect">
            <a:avLst/>
          </a:prstGeom>
          <a:solidFill>
            <a:srgbClr val="2E6E92"/>
          </a:solidFill>
          <a:ln>
            <a:noFill/>
          </a:ln>
        </p:spPr>
      </p:sp>
      <p:sp>
        <p:nvSpPr>
          <p:cNvPr id="6" name="Ellipse 6"/>
          <p:cNvSpPr/>
          <p:nvPr/>
        </p:nvSpPr>
        <p:spPr>
          <a:xfrm>
            <a:off x="10244138" y="1824038"/>
            <a:ext cx="85725" cy="85725"/>
          </a:xfrm>
          <a:prstGeom prst="ellipse">
            <a:avLst/>
          </a:prstGeom>
          <a:solidFill>
            <a:srgbClr val="45C8FF"/>
          </a:solidFill>
          <a:ln>
            <a:noFill/>
          </a:ln>
          <a:effectLst>
            <a:glow rad="33338">
              <a:srgbClr val="45C8FF">
                <a:alpha val="60000"/>
              </a:srgbClr>
            </a:glow>
          </a:effectLst>
        </p:spPr>
      </p:sp>
      <p:sp>
        <p:nvSpPr>
          <p:cNvPr id="7" name="Ellipse 7"/>
          <p:cNvSpPr/>
          <p:nvPr/>
        </p:nvSpPr>
        <p:spPr>
          <a:xfrm>
            <a:off x="10439400" y="3676650"/>
            <a:ext cx="838200" cy="838200"/>
          </a:xfrm>
          <a:prstGeom prst="ellipse">
            <a:avLst/>
          </a:prstGeom>
          <a:noFill/>
          <a:ln w="14288">
            <a:solidFill>
              <a:srgbClr val="1B2B48"/>
            </a:solidFill>
          </a:ln>
        </p:spPr>
      </p:sp>
      <p:sp>
        <p:nvSpPr>
          <p:cNvPr id="8" name="Ellipse 8"/>
          <p:cNvSpPr/>
          <p:nvPr/>
        </p:nvSpPr>
        <p:spPr>
          <a:xfrm>
            <a:off x="10267950" y="3505200"/>
            <a:ext cx="1181100" cy="1181100"/>
          </a:xfrm>
          <a:prstGeom prst="ellipse">
            <a:avLst/>
          </a:prstGeom>
          <a:noFill/>
          <a:ln w="9525">
            <a:solidFill>
              <a:srgbClr val="1B2B48"/>
            </a:solidFill>
          </a:ln>
        </p:spPr>
      </p:sp>
      <p:sp>
        <p:nvSpPr>
          <p:cNvPr id="9" name="Ellipse 9"/>
          <p:cNvSpPr/>
          <p:nvPr/>
        </p:nvSpPr>
        <p:spPr>
          <a:xfrm>
            <a:off x="11125200" y="3771900"/>
            <a:ext cx="57150" cy="57150"/>
          </a:xfrm>
          <a:prstGeom prst="ellipse">
            <a:avLst/>
          </a:prstGeom>
          <a:solidFill>
            <a:srgbClr val="2E6E92"/>
          </a:solidFill>
          <a:ln>
            <a:noFill/>
          </a:ln>
        </p:spPr>
      </p:sp>
      <p:sp>
        <p:nvSpPr>
          <p:cNvPr id="10" name="Line 10"/>
          <p:cNvSpPr/>
          <p:nvPr/>
        </p:nvSpPr>
        <p:spPr>
          <a:xfrm>
            <a:off x="266700" y="266700"/>
            <a:ext cx="457200" cy="9525"/>
          </a:xfrm>
          <a:custGeom>
            <a:avLst/>
            <a:gdLst/>
            <a:ahLst/>
            <a:cxnLst/>
            <a:rect l="l" t="t" r="r" b="b"/>
            <a:pathLst>
              <a:path w="457200" h="9525">
                <a:moveTo>
                  <a:pt x="0" y="0"/>
                </a:moveTo>
                <a:lnTo>
                  <a:pt x="457200" y="0"/>
                </a:lnTo>
              </a:path>
            </a:pathLst>
          </a:custGeom>
          <a:noFill/>
          <a:ln w="14288">
            <a:solidFill>
              <a:srgbClr val="29486B"/>
            </a:solidFill>
          </a:ln>
        </p:spPr>
      </p:sp>
      <p:sp>
        <p:nvSpPr>
          <p:cNvPr id="11" name="Line 11"/>
          <p:cNvSpPr/>
          <p:nvPr/>
        </p:nvSpPr>
        <p:spPr>
          <a:xfrm>
            <a:off x="266700" y="266700"/>
            <a:ext cx="9525" cy="457200"/>
          </a:xfrm>
          <a:custGeom>
            <a:avLst/>
            <a:gdLst/>
            <a:ahLst/>
            <a:cxnLst/>
            <a:rect l="l" t="t" r="r" b="b"/>
            <a:pathLst>
              <a:path w="9525" h="457200">
                <a:moveTo>
                  <a:pt x="0" y="0"/>
                </a:moveTo>
                <a:lnTo>
                  <a:pt x="0" y="457200"/>
                </a:lnTo>
              </a:path>
            </a:pathLst>
          </a:custGeom>
          <a:noFill/>
          <a:ln w="14288">
            <a:solidFill>
              <a:srgbClr val="29486B"/>
            </a:solidFill>
          </a:ln>
        </p:spPr>
      </p:sp>
      <p:sp>
        <p:nvSpPr>
          <p:cNvPr id="12" name="Line 12"/>
          <p:cNvSpPr/>
          <p:nvPr/>
        </p:nvSpPr>
        <p:spPr>
          <a:xfrm>
            <a:off x="11468100" y="6591300"/>
            <a:ext cx="457200" cy="9525"/>
          </a:xfrm>
          <a:custGeom>
            <a:avLst/>
            <a:gdLst/>
            <a:ahLst/>
            <a:cxnLst/>
            <a:rect l="l" t="t" r="r" b="b"/>
            <a:pathLst>
              <a:path w="457200" h="9525">
                <a:moveTo>
                  <a:pt x="0" y="0"/>
                </a:moveTo>
                <a:lnTo>
                  <a:pt x="457200" y="0"/>
                </a:lnTo>
              </a:path>
            </a:pathLst>
          </a:custGeom>
          <a:noFill/>
          <a:ln w="14288">
            <a:solidFill>
              <a:srgbClr val="29486B"/>
            </a:solidFill>
          </a:ln>
        </p:spPr>
      </p:sp>
      <p:sp>
        <p:nvSpPr>
          <p:cNvPr id="13" name="Line 13"/>
          <p:cNvSpPr/>
          <p:nvPr/>
        </p:nvSpPr>
        <p:spPr>
          <a:xfrm>
            <a:off x="11925300" y="6134100"/>
            <a:ext cx="9525" cy="457200"/>
          </a:xfrm>
          <a:custGeom>
            <a:avLst/>
            <a:gdLst/>
            <a:ahLst/>
            <a:cxnLst/>
            <a:rect l="l" t="t" r="r" b="b"/>
            <a:pathLst>
              <a:path w="9525" h="457200">
                <a:moveTo>
                  <a:pt x="0" y="457200"/>
                </a:moveTo>
                <a:lnTo>
                  <a:pt x="0" y="0"/>
                </a:lnTo>
              </a:path>
            </a:pathLst>
          </a:custGeom>
          <a:noFill/>
          <a:ln w="14288">
            <a:solidFill>
              <a:srgbClr val="29486B"/>
            </a:solidFill>
          </a:ln>
        </p:spPr>
      </p:sp>
      <p:grpSp>
        <p:nvGrpSpPr>
          <p:cNvPr id="18" name="Group 18"/>
          <p:cNvGrpSpPr/>
          <p:nvPr/>
        </p:nvGrpSpPr>
        <p:grpSpPr>
          <a:xfrm>
            <a:off x="762000" y="341471"/>
            <a:ext cx="10675239" cy="468154"/>
            <a:chOff x="762000" y="341471"/>
            <a:chExt cx="10675239" cy="468154"/>
          </a:xfrm>
        </p:grpSpPr>
        <p:sp>
          <p:nvSpPr>
            <p:cNvPr id="14" name="Rectangle 14"/>
            <p:cNvSpPr/>
            <p:nvPr/>
          </p:nvSpPr>
          <p:spPr>
            <a:xfrm>
              <a:off x="762000" y="361950"/>
              <a:ext cx="95250" cy="95250"/>
            </a:xfrm>
            <a:prstGeom prst="rect">
              <a:avLst/>
            </a:prstGeom>
            <a:solidFill>
              <a:srgbClr val="45C8FF"/>
            </a:solidFill>
            <a:ln>
              <a:noFill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964311" y="341471"/>
              <a:ext cx="1473759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0" spc="150" dirty="0">
                  <a:solidFill>
                    <a:srgbClr val="45C8FF"/>
                  </a:solidFill>
                  <a:latin typeface="Segoe UI"/>
                  <a:ea typeface="Microsoft YaHei"/>
                  <a:cs typeface="Segoe UI"/>
                </a:rPr>
                <a:t>官方与公司动态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8635426" y="341471"/>
              <a:ext cx="2801813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420" dirty="0">
                  <a:solidFill>
                    <a:srgbClr val="9FB0CC"/>
                  </a:solidFill>
                  <a:latin typeface="Segoe UI"/>
                  <a:ea typeface="Microsoft YaHei"/>
                  <a:cs typeface="Segoe UI"/>
                </a:rPr>
                <a:t>AI 行业动态速览 · 2026.09.13</a:t>
              </a:r>
            </a:p>
          </p:txBody>
        </p:sp>
        <p:sp>
          <p:nvSpPr>
            <p:cNvPr id="17" name="Line 17"/>
            <p:cNvSpPr/>
            <p:nvPr/>
          </p:nvSpPr>
          <p:spPr>
            <a:xfrm>
              <a:off x="762000" y="800100"/>
              <a:ext cx="10668000" cy="9525"/>
            </a:xfrm>
            <a:custGeom>
              <a:avLst/>
              <a:gdLst/>
              <a:ahLst/>
              <a:cxnLst/>
              <a:rect l="l" t="t" r="r" b="b"/>
              <a:pathLst>
                <a:path w="10668000" h="9525">
                  <a:moveTo>
                    <a:pt x="0" y="0"/>
                  </a:moveTo>
                  <a:lnTo>
                    <a:pt x="10668000" y="0"/>
                  </a:lnTo>
                </a:path>
              </a:pathLst>
            </a:custGeom>
            <a:noFill/>
            <a:ln w="9525">
              <a:solidFill>
                <a:srgbClr val="1A2740"/>
              </a:solidFill>
            </a:ln>
          </p:spPr>
        </p:sp>
      </p:grpSp>
      <p:grpSp>
        <p:nvGrpSpPr>
          <p:cNvPr id="21" name="Group 21"/>
          <p:cNvGrpSpPr/>
          <p:nvPr/>
        </p:nvGrpSpPr>
        <p:grpSpPr>
          <a:xfrm>
            <a:off x="609600" y="1123950"/>
            <a:ext cx="6283833" cy="721423"/>
            <a:chOff x="609600" y="1123950"/>
            <a:chExt cx="6283833" cy="721423"/>
          </a:xfrm>
        </p:grpSpPr>
        <p:sp>
          <p:nvSpPr>
            <p:cNvPr id="19" name="Rectangle 19"/>
            <p:cNvSpPr/>
            <p:nvPr/>
          </p:nvSpPr>
          <p:spPr>
            <a:xfrm>
              <a:off x="609600" y="1123950"/>
              <a:ext cx="47625" cy="514350"/>
            </a:xfrm>
            <a:prstGeom prst="rect">
              <a:avLst/>
            </a:prstGeom>
            <a:solidFill>
              <a:srgbClr val="45C8FF"/>
            </a:solidFill>
            <a:ln>
              <a:noFill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820674" y="1170622"/>
              <a:ext cx="6072759" cy="67475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450" b="1" dirty="0">
                  <a:solidFill>
                    <a:srgbClr val="EAF2FB"/>
                  </a:solidFill>
                  <a:latin typeface="Segoe UI"/>
                  <a:ea typeface="Microsoft YaHei"/>
                  <a:cs typeface="Segoe UI"/>
                </a:rPr>
                <a:t>阿莫迪呼吁放缓前沿模型开发</a:t>
              </a:r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791718" y="2663190"/>
            <a:ext cx="10638282" cy="2695194"/>
            <a:chOff x="791718" y="2663190"/>
            <a:chExt cx="10638282" cy="2695194"/>
          </a:xfrm>
        </p:grpSpPr>
        <p:sp>
          <p:nvSpPr>
            <p:cNvPr id="22" name="TextBox 22"/>
            <p:cNvSpPr txBox="1"/>
            <p:nvPr/>
          </p:nvSpPr>
          <p:spPr>
            <a:xfrm>
              <a:off x="791718" y="2679382"/>
              <a:ext cx="261099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650" dirty="0">
                  <a:solidFill>
                    <a:srgbClr val="45C8FF"/>
                  </a:solidFill>
                  <a:latin typeface="Consolas"/>
                  <a:ea typeface="Consolas"/>
                  <a:cs typeface="Consolas"/>
                </a:rPr>
                <a:t>01</a:t>
              </a:r>
            </a:p>
          </p:txBody>
        </p:sp>
        <p:sp>
          <p:nvSpPr>
            <p:cNvPr id="23" name="Ellipse 23"/>
            <p:cNvSpPr/>
            <p:nvPr/>
          </p:nvSpPr>
          <p:spPr>
            <a:xfrm>
              <a:off x="1257300" y="2705100"/>
              <a:ext cx="152400" cy="152400"/>
            </a:xfrm>
            <a:prstGeom prst="ellipse">
              <a:avLst/>
            </a:prstGeom>
            <a:noFill/>
            <a:ln w="14288">
              <a:solidFill>
                <a:srgbClr val="2E6E92"/>
              </a:solidFill>
            </a:ln>
          </p:spPr>
        </p:sp>
        <p:sp>
          <p:nvSpPr>
            <p:cNvPr id="24" name="Ellipse 24"/>
            <p:cNvSpPr/>
            <p:nvPr/>
          </p:nvSpPr>
          <p:spPr>
            <a:xfrm>
              <a:off x="1300162" y="2747962"/>
              <a:ext cx="66675" cy="66675"/>
            </a:xfrm>
            <a:prstGeom prst="ellipse">
              <a:avLst/>
            </a:prstGeom>
            <a:solidFill>
              <a:srgbClr val="45C8FF"/>
            </a:solidFill>
            <a:ln>
              <a:noFill/>
            </a:ln>
          </p:spPr>
        </p:sp>
        <p:sp>
          <p:nvSpPr>
            <p:cNvPr id="25" name="TextBox 25"/>
            <p:cNvSpPr txBox="1"/>
            <p:nvPr/>
          </p:nvSpPr>
          <p:spPr>
            <a:xfrm>
              <a:off x="1667256" y="2663190"/>
              <a:ext cx="7966220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rgbClr val="E8EFF9"/>
                  </a:solidFill>
                  <a:latin typeface="Segoe UI"/>
                  <a:ea typeface="Microsoft YaHei"/>
                  <a:cs typeface="Segoe UI"/>
                </a:rPr>
                <a:t>发布长文《We Must Pace the Frontier》,呼吁全行业放缓前沿模型开发</a:t>
              </a:r>
            </a:p>
          </p:txBody>
        </p:sp>
        <p:sp>
          <p:nvSpPr>
            <p:cNvPr id="26" name="Line 26"/>
            <p:cNvSpPr/>
            <p:nvPr/>
          </p:nvSpPr>
          <p:spPr>
            <a:xfrm>
              <a:off x="800100" y="3248025"/>
              <a:ext cx="10629900" cy="9525"/>
            </a:xfrm>
            <a:custGeom>
              <a:avLst/>
              <a:gdLst/>
              <a:ahLst/>
              <a:cxnLst/>
              <a:rect l="l" t="t" r="r" b="b"/>
              <a:pathLst>
                <a:path w="10629900" h="9525">
                  <a:moveTo>
                    <a:pt x="0" y="0"/>
                  </a:moveTo>
                  <a:lnTo>
                    <a:pt x="10629900" y="0"/>
                  </a:lnTo>
                </a:path>
              </a:pathLst>
            </a:custGeom>
            <a:noFill/>
            <a:ln w="9525">
              <a:solidFill>
                <a:srgbClr val="16243D"/>
              </a:solidFill>
            </a:ln>
          </p:spPr>
        </p:sp>
        <p:sp>
          <p:nvSpPr>
            <p:cNvPr id="27" name="TextBox 27"/>
            <p:cNvSpPr txBox="1"/>
            <p:nvPr/>
          </p:nvSpPr>
          <p:spPr>
            <a:xfrm>
              <a:off x="791718" y="3460432"/>
              <a:ext cx="261099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650" dirty="0">
                  <a:solidFill>
                    <a:srgbClr val="45C8FF"/>
                  </a:solidFill>
                  <a:latin typeface="Consolas"/>
                  <a:ea typeface="Consolas"/>
                  <a:cs typeface="Consolas"/>
                </a:rPr>
                <a:t>02</a:t>
              </a:r>
            </a:p>
          </p:txBody>
        </p:sp>
        <p:sp>
          <p:nvSpPr>
            <p:cNvPr id="28" name="Ellipse 28"/>
            <p:cNvSpPr/>
            <p:nvPr/>
          </p:nvSpPr>
          <p:spPr>
            <a:xfrm>
              <a:off x="1257300" y="3486150"/>
              <a:ext cx="152400" cy="152400"/>
            </a:xfrm>
            <a:prstGeom prst="ellipse">
              <a:avLst/>
            </a:prstGeom>
            <a:noFill/>
            <a:ln w="14288">
              <a:solidFill>
                <a:srgbClr val="2E6E92"/>
              </a:solidFill>
            </a:ln>
          </p:spPr>
        </p:sp>
        <p:sp>
          <p:nvSpPr>
            <p:cNvPr id="29" name="Ellipse 29"/>
            <p:cNvSpPr/>
            <p:nvPr/>
          </p:nvSpPr>
          <p:spPr>
            <a:xfrm>
              <a:off x="1300162" y="3529012"/>
              <a:ext cx="66675" cy="66675"/>
            </a:xfrm>
            <a:prstGeom prst="ellipse">
              <a:avLst/>
            </a:prstGeom>
            <a:solidFill>
              <a:srgbClr val="45C8FF"/>
            </a:solidFill>
            <a:ln>
              <a:noFill/>
            </a:ln>
          </p:spPr>
        </p:sp>
        <p:sp>
          <p:nvSpPr>
            <p:cNvPr id="30" name="TextBox 30"/>
            <p:cNvSpPr txBox="1"/>
            <p:nvPr/>
          </p:nvSpPr>
          <p:spPr>
            <a:xfrm>
              <a:off x="1667256" y="3444240"/>
              <a:ext cx="6393485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rgbClr val="E8EFF9"/>
                  </a:solidFill>
                  <a:latin typeface="Segoe UI"/>
                  <a:ea typeface="Microsoft YaHei"/>
                  <a:cs typeface="Segoe UI"/>
                </a:rPr>
                <a:t>警告 AI 协助构建下一代 AI 的速度将超越人类理解与掌控</a:t>
              </a:r>
            </a:p>
          </p:txBody>
        </p:sp>
        <p:sp>
          <p:nvSpPr>
            <p:cNvPr id="31" name="Line 31"/>
            <p:cNvSpPr/>
            <p:nvPr/>
          </p:nvSpPr>
          <p:spPr>
            <a:xfrm>
              <a:off x="800100" y="4029075"/>
              <a:ext cx="10629900" cy="9525"/>
            </a:xfrm>
            <a:custGeom>
              <a:avLst/>
              <a:gdLst/>
              <a:ahLst/>
              <a:cxnLst/>
              <a:rect l="l" t="t" r="r" b="b"/>
              <a:pathLst>
                <a:path w="10629900" h="9525">
                  <a:moveTo>
                    <a:pt x="0" y="0"/>
                  </a:moveTo>
                  <a:lnTo>
                    <a:pt x="10629900" y="0"/>
                  </a:lnTo>
                </a:path>
              </a:pathLst>
            </a:custGeom>
            <a:noFill/>
            <a:ln w="9525">
              <a:solidFill>
                <a:srgbClr val="16243D"/>
              </a:solidFill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791718" y="4241482"/>
              <a:ext cx="261099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650" dirty="0">
                  <a:solidFill>
                    <a:srgbClr val="45C8FF"/>
                  </a:solidFill>
                  <a:latin typeface="Consolas"/>
                  <a:ea typeface="Consolas"/>
                  <a:cs typeface="Consolas"/>
                </a:rPr>
                <a:t>03</a:t>
              </a:r>
            </a:p>
          </p:txBody>
        </p:sp>
        <p:sp>
          <p:nvSpPr>
            <p:cNvPr id="33" name="Ellipse 33"/>
            <p:cNvSpPr/>
            <p:nvPr/>
          </p:nvSpPr>
          <p:spPr>
            <a:xfrm>
              <a:off x="1257300" y="4267200"/>
              <a:ext cx="152400" cy="152400"/>
            </a:xfrm>
            <a:prstGeom prst="ellipse">
              <a:avLst/>
            </a:prstGeom>
            <a:noFill/>
            <a:ln w="14288">
              <a:solidFill>
                <a:srgbClr val="2E6E92"/>
              </a:solidFill>
            </a:ln>
          </p:spPr>
        </p:sp>
        <p:sp>
          <p:nvSpPr>
            <p:cNvPr id="34" name="Ellipse 34"/>
            <p:cNvSpPr/>
            <p:nvPr/>
          </p:nvSpPr>
          <p:spPr>
            <a:xfrm>
              <a:off x="1300162" y="4310062"/>
              <a:ext cx="66675" cy="66675"/>
            </a:xfrm>
            <a:prstGeom prst="ellipse">
              <a:avLst/>
            </a:prstGeom>
            <a:solidFill>
              <a:srgbClr val="45C8FF"/>
            </a:solidFill>
            <a:ln>
              <a:noFill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1667256" y="4225290"/>
              <a:ext cx="6160393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rgbClr val="E8EFF9"/>
                  </a:solidFill>
                  <a:latin typeface="Segoe UI"/>
                  <a:ea typeface="Microsoft YaHei"/>
                  <a:cs typeface="Segoe UI"/>
                </a:rPr>
                <a:t xml:space="preserve">提出利用 </a:t>
              </a:r>
              <a:r>
                <a:rPr lang="zh-CN" sz="1800" b="1" dirty="0">
                  <a:solidFill>
                    <a:srgbClr val="45C8FF"/>
                  </a:solidFill>
                  <a:latin typeface="Segoe UI"/>
                  <a:ea typeface="Microsoft YaHei"/>
                  <a:cs typeface="Segoe UI"/>
                </a:rPr>
                <a:t>1~2 年</a:t>
              </a:r>
              <a:r>
                <a:rPr lang="zh-CN" sz="1800" dirty="0">
                  <a:solidFill>
                    <a:srgbClr val="E8EFF9"/>
                  </a:solidFill>
                  <a:latin typeface="Segoe UI"/>
                  <a:ea typeface="Microsoft YaHei"/>
                  <a:cs typeface="Segoe UI"/>
                </a:rPr>
                <a:t>窗口推进安全标准、对齐训练与可解释性</a:t>
              </a:r>
            </a:p>
          </p:txBody>
        </p:sp>
        <p:sp>
          <p:nvSpPr>
            <p:cNvPr id="36" name="Line 36"/>
            <p:cNvSpPr/>
            <p:nvPr/>
          </p:nvSpPr>
          <p:spPr>
            <a:xfrm>
              <a:off x="800100" y="4810125"/>
              <a:ext cx="10629900" cy="9525"/>
            </a:xfrm>
            <a:custGeom>
              <a:avLst/>
              <a:gdLst/>
              <a:ahLst/>
              <a:cxnLst/>
              <a:rect l="l" t="t" r="r" b="b"/>
              <a:pathLst>
                <a:path w="10629900" h="9525">
                  <a:moveTo>
                    <a:pt x="0" y="0"/>
                  </a:moveTo>
                  <a:lnTo>
                    <a:pt x="10629900" y="0"/>
                  </a:lnTo>
                </a:path>
              </a:pathLst>
            </a:custGeom>
            <a:noFill/>
            <a:ln w="9525">
              <a:solidFill>
                <a:srgbClr val="16243D"/>
              </a:solidFill>
            </a:ln>
          </p:spPr>
        </p:sp>
        <p:sp>
          <p:nvSpPr>
            <p:cNvPr id="37" name="TextBox 37"/>
            <p:cNvSpPr txBox="1"/>
            <p:nvPr/>
          </p:nvSpPr>
          <p:spPr>
            <a:xfrm>
              <a:off x="791718" y="5022532"/>
              <a:ext cx="261099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650" dirty="0">
                  <a:solidFill>
                    <a:srgbClr val="45C8FF"/>
                  </a:solidFill>
                  <a:latin typeface="Consolas"/>
                  <a:ea typeface="Consolas"/>
                  <a:cs typeface="Consolas"/>
                </a:rPr>
                <a:t>04</a:t>
              </a:r>
            </a:p>
          </p:txBody>
        </p:sp>
        <p:sp>
          <p:nvSpPr>
            <p:cNvPr id="38" name="Ellipse 38"/>
            <p:cNvSpPr/>
            <p:nvPr/>
          </p:nvSpPr>
          <p:spPr>
            <a:xfrm>
              <a:off x="1257300" y="5048250"/>
              <a:ext cx="152400" cy="152400"/>
            </a:xfrm>
            <a:prstGeom prst="ellipse">
              <a:avLst/>
            </a:prstGeom>
            <a:noFill/>
            <a:ln w="14288">
              <a:solidFill>
                <a:srgbClr val="2E6E92"/>
              </a:solidFill>
            </a:ln>
          </p:spPr>
        </p:sp>
        <p:sp>
          <p:nvSpPr>
            <p:cNvPr id="39" name="Ellipse 39"/>
            <p:cNvSpPr/>
            <p:nvPr/>
          </p:nvSpPr>
          <p:spPr>
            <a:xfrm>
              <a:off x="1300162" y="5091112"/>
              <a:ext cx="66675" cy="66675"/>
            </a:xfrm>
            <a:prstGeom prst="ellipse">
              <a:avLst/>
            </a:prstGeom>
            <a:solidFill>
              <a:srgbClr val="45C8FF"/>
            </a:solidFill>
            <a:ln>
              <a:noFill/>
            </a:ln>
          </p:spPr>
        </p:sp>
        <p:sp>
          <p:nvSpPr>
            <p:cNvPr id="40" name="TextBox 40"/>
            <p:cNvSpPr txBox="1"/>
            <p:nvPr/>
          </p:nvSpPr>
          <p:spPr>
            <a:xfrm>
              <a:off x="1667256" y="5006340"/>
              <a:ext cx="5591556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rgbClr val="E8EFF9"/>
                  </a:solidFill>
                  <a:latin typeface="Segoe UI"/>
                  <a:ea typeface="Microsoft YaHei"/>
                  <a:cs typeface="Segoe UI"/>
                </a:rPr>
                <a:t>承诺向第三方评估机构开放「员工级」系统访问权限</a:t>
              </a:r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762000" y="5676900"/>
            <a:ext cx="10668000" cy="314706"/>
            <a:chOff x="762000" y="5676900"/>
            <a:chExt cx="10668000" cy="314706"/>
          </a:xfrm>
        </p:grpSpPr>
        <p:sp>
          <p:nvSpPr>
            <p:cNvPr id="42" name="Line 42"/>
            <p:cNvSpPr/>
            <p:nvPr/>
          </p:nvSpPr>
          <p:spPr>
            <a:xfrm>
              <a:off x="762000" y="5676900"/>
              <a:ext cx="10668000" cy="9525"/>
            </a:xfrm>
            <a:custGeom>
              <a:avLst/>
              <a:gdLst/>
              <a:ahLst/>
              <a:cxnLst/>
              <a:rect l="l" t="t" r="r" b="b"/>
              <a:pathLst>
                <a:path w="10668000" h="9525">
                  <a:moveTo>
                    <a:pt x="0" y="0"/>
                  </a:moveTo>
                  <a:lnTo>
                    <a:pt x="10668000" y="0"/>
                  </a:lnTo>
                </a:path>
              </a:pathLst>
            </a:custGeom>
            <a:noFill/>
            <a:ln w="9525">
              <a:solidFill>
                <a:srgbClr val="1A2740"/>
              </a:solidFill>
            </a:ln>
          </p:spPr>
        </p:sp>
        <p:sp>
          <p:nvSpPr>
            <p:cNvPr id="43" name="Ellipse 43"/>
            <p:cNvSpPr/>
            <p:nvPr/>
          </p:nvSpPr>
          <p:spPr>
            <a:xfrm>
              <a:off x="776288" y="5757862"/>
              <a:ext cx="142875" cy="142875"/>
            </a:xfrm>
            <a:prstGeom prst="ellipse">
              <a:avLst/>
            </a:prstGeom>
            <a:noFill/>
            <a:ln w="14288">
              <a:solidFill>
                <a:srgbClr val="45C8FF"/>
              </a:solidFill>
            </a:ln>
          </p:spPr>
        </p:sp>
        <p:sp>
          <p:nvSpPr>
            <p:cNvPr id="44" name="Line 44"/>
            <p:cNvSpPr/>
            <p:nvPr/>
          </p:nvSpPr>
          <p:spPr>
            <a:xfrm>
              <a:off x="847725" y="5772150"/>
              <a:ext cx="9525" cy="57150"/>
            </a:xfrm>
            <a:custGeom>
              <a:avLst/>
              <a:gdLst/>
              <a:ahLst/>
              <a:cxnLst/>
              <a:rect l="l" t="t" r="r" b="b"/>
              <a:pathLst>
                <a:path w="9525" h="57150">
                  <a:moveTo>
                    <a:pt x="0" y="57150"/>
                  </a:moveTo>
                  <a:lnTo>
                    <a:pt x="0" y="0"/>
                  </a:lnTo>
                </a:path>
              </a:pathLst>
            </a:custGeom>
            <a:noFill/>
            <a:ln w="14288">
              <a:solidFill>
                <a:srgbClr val="45C8FF"/>
              </a:solidFill>
            </a:ln>
          </p:spPr>
        </p:sp>
        <p:sp>
          <p:nvSpPr>
            <p:cNvPr id="45" name="Line 45"/>
            <p:cNvSpPr/>
            <p:nvPr/>
          </p:nvSpPr>
          <p:spPr>
            <a:xfrm>
              <a:off x="847725" y="5829300"/>
              <a:ext cx="42862" cy="9525"/>
            </a:xfrm>
            <a:custGeom>
              <a:avLst/>
              <a:gdLst/>
              <a:ahLst/>
              <a:cxnLst/>
              <a:rect l="l" t="t" r="r" b="b"/>
              <a:pathLst>
                <a:path w="42862" h="9525">
                  <a:moveTo>
                    <a:pt x="0" y="0"/>
                  </a:moveTo>
                  <a:lnTo>
                    <a:pt x="42862" y="0"/>
                  </a:lnTo>
                </a:path>
              </a:pathLst>
            </a:custGeom>
            <a:noFill/>
            <a:ln w="14288">
              <a:solidFill>
                <a:srgbClr val="45C8FF"/>
              </a:solidFill>
            </a:ln>
          </p:spPr>
        </p:sp>
        <p:sp>
          <p:nvSpPr>
            <p:cNvPr id="46" name="TextBox 46"/>
            <p:cNvSpPr txBox="1"/>
            <p:nvPr/>
          </p:nvSpPr>
          <p:spPr>
            <a:xfrm>
              <a:off x="1041654" y="5756910"/>
              <a:ext cx="3685583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E7C96"/>
                  </a:solidFill>
                  <a:latin typeface="Segoe UI"/>
                  <a:ea typeface="Microsoft YaHei"/>
                  <a:cs typeface="Segoe UI"/>
                </a:rPr>
                <a:t>2026-09-12 22:43 · 出处:IT之家 / The Guardian</a:t>
              </a:r>
            </a:p>
          </p:txBody>
        </p:sp>
      </p:grpSp>
      <p:grpSp>
        <p:nvGrpSpPr>
          <p:cNvPr id="51" name="Group 51"/>
          <p:cNvGrpSpPr/>
          <p:nvPr/>
        </p:nvGrpSpPr>
        <p:grpSpPr>
          <a:xfrm>
            <a:off x="756285" y="6248400"/>
            <a:ext cx="10679430" cy="346234"/>
            <a:chOff x="756285" y="6248400"/>
            <a:chExt cx="10679430" cy="346234"/>
          </a:xfrm>
        </p:grpSpPr>
        <p:sp>
          <p:nvSpPr>
            <p:cNvPr id="48" name="Line 48"/>
            <p:cNvSpPr/>
            <p:nvPr/>
          </p:nvSpPr>
          <p:spPr>
            <a:xfrm>
              <a:off x="762000" y="6248400"/>
              <a:ext cx="10668000" cy="9525"/>
            </a:xfrm>
            <a:custGeom>
              <a:avLst/>
              <a:gdLst/>
              <a:ahLst/>
              <a:cxnLst/>
              <a:rect l="l" t="t" r="r" b="b"/>
              <a:pathLst>
                <a:path w="10668000" h="9525">
                  <a:moveTo>
                    <a:pt x="0" y="0"/>
                  </a:moveTo>
                  <a:lnTo>
                    <a:pt x="10668000" y="0"/>
                  </a:lnTo>
                </a:path>
              </a:pathLst>
            </a:custGeom>
            <a:noFill/>
            <a:ln w="9525">
              <a:solidFill>
                <a:srgbClr val="1A2740"/>
              </a:solidFill>
            </a:ln>
          </p:spPr>
        </p:sp>
        <p:sp>
          <p:nvSpPr>
            <p:cNvPr id="49" name="TextBox 49"/>
            <p:cNvSpPr txBox="1"/>
            <p:nvPr/>
          </p:nvSpPr>
          <p:spPr>
            <a:xfrm>
              <a:off x="756285" y="6374606"/>
              <a:ext cx="2448855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0" dirty="0">
                  <a:solidFill>
                    <a:srgbClr val="6E7C96"/>
                  </a:solidFill>
                  <a:latin typeface="Segoe UI"/>
                  <a:ea typeface="Microsoft YaHei"/>
                  <a:cs typeface="Segoe UI"/>
                </a:rPr>
                <a:t>AI 行业动态速览 · 整理自公开报道</a:t>
              </a:r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11258433" y="6374606"/>
              <a:ext cx="177282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120" dirty="0">
                  <a:solidFill>
                    <a:srgbClr val="45C8FF"/>
                  </a:solidFill>
                  <a:latin typeface="Consolas"/>
                  <a:ea typeface="Consolas"/>
                  <a:cs typeface="Consolas"/>
                </a:rPr>
                <a:t>02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theme/theme1.xml><?xml version="1.0" encoding="utf-8"?>
<a:theme xmlns:a="http://schemas.openxmlformats.org/drawingml/2006/main" name="style_sample_dark_tech">
  <a:themeElements>
    <a:clrScheme name="style_sample_dark_tech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yle_sample_dark_tech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yle_sample_dark_tech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On-screen Show (16:9)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dc:language/>
  <cp:lastModifiedBy/>
  <cp:revision>1</cp:revision>
  <dcterms:created xsi:type="dcterms:W3CDTF">2026-09-13T13:33:05Z</dcterms:created>
  <dcterms:modified xsi:type="dcterms:W3CDTF">2026-09-13T13:33:05Z</dcterms:modified>
  <cp:category/>
  <cp:contentStatus/>
</cp:coreProperties>
</file>