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style_sample_ink_wash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style_sample_ink_wash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72500" y="419100"/>
            <a:ext cx="3276600" cy="2933700"/>
          </a:xfrm>
          <a:custGeom>
            <a:avLst/>
            <a:gdLst/>
            <a:ahLst/>
            <a:cxnLst/>
            <a:rect l="l" t="t" r="r" b="b"/>
            <a:pathLst>
              <a:path w="3276600" h="2933700">
                <a:moveTo>
                  <a:pt x="171450" y="590550"/>
                </a:moveTo>
                <a:cubicBezTo>
                  <a:pt x="647700" y="133350"/>
                  <a:pt x="1562100" y="0"/>
                  <a:pt x="2209800" y="304800"/>
                </a:cubicBezTo>
                <a:cubicBezTo>
                  <a:pt x="2895600" y="628650"/>
                  <a:pt x="3276600" y="1428750"/>
                  <a:pt x="3009900" y="2076450"/>
                </a:cubicBezTo>
                <a:cubicBezTo>
                  <a:pt x="2743200" y="2705100"/>
                  <a:pt x="1866900" y="2933700"/>
                  <a:pt x="1162050" y="2724150"/>
                </a:cubicBezTo>
                <a:cubicBezTo>
                  <a:pt x="438150" y="2514600"/>
                  <a:pt x="19050" y="1866900"/>
                  <a:pt x="38100" y="1257300"/>
                </a:cubicBezTo>
                <a:cubicBezTo>
                  <a:pt x="47625" y="990600"/>
                  <a:pt x="0" y="819150"/>
                  <a:pt x="171450" y="590550"/>
                </a:cubicBezTo>
                <a:close/>
              </a:path>
            </a:pathLst>
          </a:custGeom>
          <a:solidFill>
            <a:srgbClr val="26221C">
              <a:alpha val="5000"/>
            </a:srgbClr>
          </a:solidFill>
          <a:ln>
            <a:noFill/>
          </a:ln>
        </p:spPr>
      </p:sp>
      <p:sp>
        <p:nvSpPr>
          <p:cNvPr id="3" name="Freeform 3"/>
          <p:cNvSpPr/>
          <p:nvPr/>
        </p:nvSpPr>
        <p:spPr>
          <a:xfrm>
            <a:off x="628650" y="5353050"/>
            <a:ext cx="2152650" cy="1352550"/>
          </a:xfrm>
          <a:custGeom>
            <a:avLst/>
            <a:gdLst/>
            <a:ahLst/>
            <a:cxnLst/>
            <a:rect l="l" t="t" r="r" b="b"/>
            <a:pathLst>
              <a:path w="2152650" h="1352550">
                <a:moveTo>
                  <a:pt x="285750" y="361950"/>
                </a:moveTo>
                <a:cubicBezTo>
                  <a:pt x="781050" y="0"/>
                  <a:pt x="1504950" y="38100"/>
                  <a:pt x="1828800" y="476250"/>
                </a:cubicBezTo>
                <a:cubicBezTo>
                  <a:pt x="2152650" y="933450"/>
                  <a:pt x="1790700" y="1314450"/>
                  <a:pt x="1066800" y="1333500"/>
                </a:cubicBezTo>
                <a:cubicBezTo>
                  <a:pt x="438150" y="1352550"/>
                  <a:pt x="0" y="1047750"/>
                  <a:pt x="76200" y="628650"/>
                </a:cubicBezTo>
                <a:cubicBezTo>
                  <a:pt x="114300" y="495300"/>
                  <a:pt x="190500" y="419100"/>
                  <a:pt x="285750" y="361950"/>
                </a:cubicBezTo>
                <a:close/>
              </a:path>
            </a:pathLst>
          </a:custGeom>
          <a:solidFill>
            <a:srgbClr val="26221C">
              <a:alpha val="4000"/>
            </a:srgbClr>
          </a:solidFill>
          <a:ln>
            <a:noFill/>
          </a:ln>
        </p:spPr>
      </p:sp>
      <p:sp>
        <p:nvSpPr>
          <p:cNvPr id="4" name="Freeform 4"/>
          <p:cNvSpPr/>
          <p:nvPr/>
        </p:nvSpPr>
        <p:spPr>
          <a:xfrm>
            <a:off x="1104900" y="3829050"/>
            <a:ext cx="5753100" cy="685800"/>
          </a:xfrm>
          <a:custGeom>
            <a:avLst/>
            <a:gdLst/>
            <a:ahLst/>
            <a:cxnLst/>
            <a:rect l="l" t="t" r="r" b="b"/>
            <a:pathLst>
              <a:path w="5753100" h="685800">
                <a:moveTo>
                  <a:pt x="0" y="171450"/>
                </a:moveTo>
                <a:cubicBezTo>
                  <a:pt x="1276350" y="0"/>
                  <a:pt x="3086100" y="133350"/>
                  <a:pt x="4419600" y="381000"/>
                </a:cubicBezTo>
                <a:cubicBezTo>
                  <a:pt x="4991100" y="495300"/>
                  <a:pt x="5391150" y="571500"/>
                  <a:pt x="5619750" y="628650"/>
                </a:cubicBezTo>
                <a:cubicBezTo>
                  <a:pt x="5695950" y="638175"/>
                  <a:pt x="5734050" y="657225"/>
                  <a:pt x="5753100" y="685800"/>
                </a:cubicBezTo>
                <a:cubicBezTo>
                  <a:pt x="5295900" y="647700"/>
                  <a:pt x="4800600" y="590550"/>
                  <a:pt x="4324350" y="514350"/>
                </a:cubicBezTo>
                <a:cubicBezTo>
                  <a:pt x="2990850" y="304800"/>
                  <a:pt x="1276350" y="171450"/>
                  <a:pt x="19050" y="295275"/>
                </a:cubicBezTo>
                <a:close/>
              </a:path>
            </a:pathLst>
          </a:custGeom>
          <a:solidFill>
            <a:srgbClr val="26221C">
              <a:alpha val="12000"/>
            </a:srgbClr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908685" y="564356"/>
            <a:ext cx="1188009" cy="220028"/>
            <a:chOff x="908685" y="564356"/>
            <a:chExt cx="1188009" cy="220028"/>
          </a:xfrm>
        </p:grpSpPr>
        <p:sp>
          <p:nvSpPr>
            <p:cNvPr id="5" name="TextBox 5"/>
            <p:cNvSpPr txBox="1"/>
            <p:nvPr/>
          </p:nvSpPr>
          <p:spPr>
            <a:xfrm>
              <a:off x="908685" y="564356"/>
              <a:ext cx="118800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spc="150" dirty="0">
                  <a:solidFill>
                    <a:srgbClr val="6E6659"/>
                  </a:solidFill>
                  <a:latin typeface="Microsoft YaHei"/>
                  <a:ea typeface="Microsoft YaHei"/>
                  <a:cs typeface="Microsoft YaHei"/>
                </a:rPr>
                <a:t>整理自公开报道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95350" y="2366010"/>
            <a:ext cx="10515600" cy="1390650"/>
            <a:chOff x="895350" y="2366010"/>
            <a:chExt cx="10515600" cy="1390650"/>
          </a:xfrm>
        </p:grpSpPr>
        <p:sp>
          <p:nvSpPr>
            <p:cNvPr id="7" name="TextBox 7"/>
            <p:cNvSpPr txBox="1"/>
            <p:nvPr/>
          </p:nvSpPr>
          <p:spPr>
            <a:xfrm>
              <a:off x="895350" y="2366010"/>
              <a:ext cx="9240622" cy="13906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7200" spc="225" dirty="0">
                  <a:solidFill>
                    <a:srgbClr val="26221C"/>
                  </a:solidFill>
                  <a:latin typeface="Times New Roman"/>
                  <a:ea typeface="KaiTi"/>
                  <a:cs typeface="Times New Roman"/>
                </a:rPr>
                <a:t>AI 行业动态速览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952500" y="3581400"/>
              <a:ext cx="4476750" cy="152400"/>
            </a:xfrm>
            <a:custGeom>
              <a:avLst/>
              <a:gdLst/>
              <a:ahLst/>
              <a:cxnLst/>
              <a:rect l="l" t="t" r="r" b="b"/>
              <a:pathLst>
                <a:path w="4476750" h="152400">
                  <a:moveTo>
                    <a:pt x="0" y="76200"/>
                  </a:moveTo>
                  <a:cubicBezTo>
                    <a:pt x="1143000" y="19050"/>
                    <a:pt x="2667000" y="0"/>
                    <a:pt x="4305300" y="57150"/>
                  </a:cubicBezTo>
                  <a:cubicBezTo>
                    <a:pt x="4381500" y="66675"/>
                    <a:pt x="4438650" y="95250"/>
                    <a:pt x="4476750" y="133350"/>
                  </a:cubicBezTo>
                  <a:cubicBezTo>
                    <a:pt x="3524250" y="152400"/>
                    <a:pt x="1905000" y="152400"/>
                    <a:pt x="57150" y="152400"/>
                  </a:cubicBezTo>
                  <a:cubicBezTo>
                    <a:pt x="19050" y="133350"/>
                    <a:pt x="0" y="104775"/>
                    <a:pt x="0" y="76200"/>
                  </a:cubicBezTo>
                  <a:close/>
                </a:path>
              </a:pathLst>
            </a:custGeom>
            <a:solidFill>
              <a:srgbClr val="26221C">
                <a:alpha val="80000"/>
              </a:srgbClr>
            </a:solidFill>
            <a:ln>
              <a:noFill/>
            </a:ln>
          </p:spPr>
        </p:sp>
        <p:grpSp>
          <p:nvGrpSpPr>
            <p:cNvPr id="11" name="Group 11"/>
            <p:cNvGrpSpPr/>
            <p:nvPr/>
          </p:nvGrpSpPr>
          <p:grpSpPr>
            <a:xfrm rot="-120000">
              <a:off x="10726081" y="2476484"/>
              <a:ext cx="685800" cy="739140"/>
              <a:chOff x="10725150" y="2476500"/>
              <a:chExt cx="685800" cy="739140"/>
            </a:xfrm>
          </p:grpSpPr>
          <p:sp>
            <p:nvSpPr>
              <p:cNvPr id="9" name="Rectangle 9"/>
              <p:cNvSpPr/>
              <p:nvPr/>
            </p:nvSpPr>
            <p:spPr>
              <a:xfrm>
                <a:off x="10725150" y="2476500"/>
                <a:ext cx="685800" cy="685800"/>
              </a:xfrm>
              <a:prstGeom prst="rect">
                <a:avLst/>
              </a:prstGeom>
              <a:solidFill>
                <a:srgbClr val="A6352A"/>
              </a:solidFill>
              <a:ln>
                <a:noFill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10839450" y="2628900"/>
                <a:ext cx="457200" cy="5867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3000" dirty="0">
                    <a:solidFill>
                      <a:srgbClr val="F5F0E5"/>
                    </a:solidFill>
                    <a:latin typeface="Times New Roman"/>
                    <a:ea typeface="KaiTi"/>
                    <a:cs typeface="Times New Roman"/>
                  </a:rPr>
                  <a:t>讯</a:t>
                </a:r>
              </a:p>
            </p:txBody>
          </p:sp>
        </p:grpSp>
      </p:grpSp>
      <p:grpSp>
        <p:nvGrpSpPr>
          <p:cNvPr id="14" name="Group 14"/>
          <p:cNvGrpSpPr/>
          <p:nvPr/>
        </p:nvGrpSpPr>
        <p:grpSpPr>
          <a:xfrm>
            <a:off x="7552944" y="4486275"/>
            <a:ext cx="3892296" cy="586740"/>
            <a:chOff x="7552944" y="4486275"/>
            <a:chExt cx="3892296" cy="586740"/>
          </a:xfrm>
        </p:grpSpPr>
        <p:sp>
          <p:nvSpPr>
            <p:cNvPr id="13" name="TextBox 13"/>
            <p:cNvSpPr txBox="1"/>
            <p:nvPr/>
          </p:nvSpPr>
          <p:spPr>
            <a:xfrm>
              <a:off x="7552944" y="4486275"/>
              <a:ext cx="3892296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3000" spc="150" dirty="0">
                  <a:solidFill>
                    <a:srgbClr val="26221C"/>
                  </a:solidFill>
                  <a:latin typeface="Times New Roman"/>
                  <a:ea typeface="KaiTi"/>
                  <a:cs typeface="Times New Roman"/>
                </a:rPr>
                <a:t>2026 年 9 月 13 日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08685" y="6298406"/>
            <a:ext cx="1783740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0" spc="150" dirty="0">
                <a:solidFill>
                  <a:srgbClr val="6E6659"/>
                </a:solidFill>
                <a:latin typeface="Microsoft YaHei"/>
                <a:ea typeface="Microsoft YaHei"/>
                <a:cs typeface="Microsoft YaHei"/>
              </a:rPr>
              <a:t>AI 生成 · 可编辑 PPT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01150" y="438150"/>
            <a:ext cx="2190750" cy="1752600"/>
          </a:xfrm>
          <a:custGeom>
            <a:avLst/>
            <a:gdLst/>
            <a:ahLst/>
            <a:cxnLst/>
            <a:rect l="l" t="t" r="r" b="b"/>
            <a:pathLst>
              <a:path w="2190750" h="1752600">
                <a:moveTo>
                  <a:pt x="190500" y="266700"/>
                </a:moveTo>
                <a:cubicBezTo>
                  <a:pt x="723900" y="0"/>
                  <a:pt x="1485900" y="57150"/>
                  <a:pt x="1847850" y="476250"/>
                </a:cubicBezTo>
                <a:cubicBezTo>
                  <a:pt x="2190750" y="876300"/>
                  <a:pt x="2076450" y="1447800"/>
                  <a:pt x="1581150" y="1600200"/>
                </a:cubicBezTo>
                <a:cubicBezTo>
                  <a:pt x="1104900" y="1752600"/>
                  <a:pt x="457200" y="1562100"/>
                  <a:pt x="247650" y="1162050"/>
                </a:cubicBezTo>
                <a:cubicBezTo>
                  <a:pt x="76200" y="838200"/>
                  <a:pt x="0" y="476250"/>
                  <a:pt x="190500" y="266700"/>
                </a:cubicBezTo>
                <a:close/>
              </a:path>
            </a:pathLst>
          </a:custGeom>
          <a:solidFill>
            <a:srgbClr val="26221C">
              <a:alpha val="3500"/>
            </a:srgbClr>
          </a:solidFill>
          <a:ln>
            <a:noFill/>
          </a:ln>
        </p:spPr>
      </p:sp>
      <p:sp>
        <p:nvSpPr>
          <p:cNvPr id="3" name="Freeform 3"/>
          <p:cNvSpPr/>
          <p:nvPr/>
        </p:nvSpPr>
        <p:spPr>
          <a:xfrm>
            <a:off x="9906000" y="4076700"/>
            <a:ext cx="2076450" cy="1809750"/>
          </a:xfrm>
          <a:custGeom>
            <a:avLst/>
            <a:gdLst/>
            <a:ahLst/>
            <a:cxnLst/>
            <a:rect l="l" t="t" r="r" b="b"/>
            <a:pathLst>
              <a:path w="2076450" h="1809750">
                <a:moveTo>
                  <a:pt x="228600" y="228600"/>
                </a:moveTo>
                <a:cubicBezTo>
                  <a:pt x="762000" y="0"/>
                  <a:pt x="1447800" y="76200"/>
                  <a:pt x="1771650" y="514350"/>
                </a:cubicBezTo>
                <a:cubicBezTo>
                  <a:pt x="2076450" y="914400"/>
                  <a:pt x="1943100" y="1504950"/>
                  <a:pt x="1409700" y="1657350"/>
                </a:cubicBezTo>
                <a:cubicBezTo>
                  <a:pt x="914400" y="1809750"/>
                  <a:pt x="304800" y="1600200"/>
                  <a:pt x="133350" y="1181100"/>
                </a:cubicBezTo>
                <a:cubicBezTo>
                  <a:pt x="0" y="838200"/>
                  <a:pt x="38100" y="400050"/>
                  <a:pt x="228600" y="228600"/>
                </a:cubicBezTo>
                <a:close/>
              </a:path>
            </a:pathLst>
          </a:custGeom>
          <a:solidFill>
            <a:srgbClr val="26221C">
              <a:alpha val="5000"/>
            </a:srgbClr>
          </a:solidFill>
          <a:ln>
            <a:noFill/>
          </a:ln>
        </p:spPr>
      </p:sp>
      <p:grpSp>
        <p:nvGrpSpPr>
          <p:cNvPr id="7" name="Group 7"/>
          <p:cNvGrpSpPr/>
          <p:nvPr/>
        </p:nvGrpSpPr>
        <p:grpSpPr>
          <a:xfrm>
            <a:off x="907161" y="417671"/>
            <a:ext cx="10528554" cy="391954"/>
            <a:chOff x="907161" y="417671"/>
            <a:chExt cx="10528554" cy="391954"/>
          </a:xfrm>
        </p:grpSpPr>
        <p:sp>
          <p:nvSpPr>
            <p:cNvPr id="4" name="TextBox 4"/>
            <p:cNvSpPr txBox="1"/>
            <p:nvPr/>
          </p:nvSpPr>
          <p:spPr>
            <a:xfrm>
              <a:off x="907161" y="417671"/>
              <a:ext cx="162036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spc="225" dirty="0">
                  <a:solidFill>
                    <a:srgbClr val="4A443A"/>
                  </a:solidFill>
                  <a:latin typeface="Times New Roman"/>
                  <a:ea typeface="KaiTi"/>
                  <a:cs typeface="Times New Roman"/>
                </a:rPr>
                <a:t>官方与公司动态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225824" y="450056"/>
              <a:ext cx="2209891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120" dirty="0">
                  <a:solidFill>
                    <a:srgbClr val="6E6659"/>
                  </a:solidFill>
                  <a:latin typeface="Microsoft YaHei"/>
                  <a:ea typeface="Microsoft YaHei"/>
                  <a:cs typeface="Microsoft YaHei"/>
                </a:rPr>
                <a:t>AI 行业动态速览 · 2026.09.13</a:t>
              </a:r>
            </a:p>
          </p:txBody>
        </p:sp>
        <p:sp>
          <p:nvSpPr>
            <p:cNvPr id="6" name="Line 6"/>
            <p:cNvSpPr/>
            <p:nvPr/>
          </p:nvSpPr>
          <p:spPr>
            <a:xfrm>
              <a:off x="914400" y="800100"/>
              <a:ext cx="10515600" cy="9525"/>
            </a:xfrm>
            <a:custGeom>
              <a:avLst/>
              <a:gdLst/>
              <a:ahLst/>
              <a:cxnLst/>
              <a:rect l="l" t="t" r="r" b="b"/>
              <a:pathLst>
                <a:path w="10515600" h="9525">
                  <a:moveTo>
                    <a:pt x="0" y="0"/>
                  </a:moveTo>
                  <a:lnTo>
                    <a:pt x="10515600" y="0"/>
                  </a:lnTo>
                </a:path>
              </a:pathLst>
            </a:custGeom>
            <a:noFill/>
            <a:ln w="9525">
              <a:solidFill>
                <a:srgbClr val="8A8071">
                  <a:alpha val="35000"/>
                </a:srgbClr>
              </a:solidFill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61975" y="1135380"/>
            <a:ext cx="7283577" cy="704088"/>
            <a:chOff x="561975" y="1135380"/>
            <a:chExt cx="7283577" cy="704088"/>
          </a:xfrm>
        </p:grpSpPr>
        <p:sp>
          <p:nvSpPr>
            <p:cNvPr id="8" name="Freeform 8"/>
            <p:cNvSpPr/>
            <p:nvPr/>
          </p:nvSpPr>
          <p:spPr>
            <a:xfrm>
              <a:off x="561975" y="1143000"/>
              <a:ext cx="142875" cy="542925"/>
            </a:xfrm>
            <a:custGeom>
              <a:avLst/>
              <a:gdLst/>
              <a:ahLst/>
              <a:cxnLst/>
              <a:rect l="l" t="t" r="r" b="b"/>
              <a:pathLst>
                <a:path w="142875" h="542925">
                  <a:moveTo>
                    <a:pt x="47625" y="19050"/>
                  </a:moveTo>
                  <a:cubicBezTo>
                    <a:pt x="104775" y="0"/>
                    <a:pt x="142875" y="38100"/>
                    <a:pt x="133350" y="114300"/>
                  </a:cubicBezTo>
                  <a:cubicBezTo>
                    <a:pt x="114300" y="285750"/>
                    <a:pt x="114300" y="381000"/>
                    <a:pt x="142875" y="495300"/>
                  </a:cubicBezTo>
                  <a:cubicBezTo>
                    <a:pt x="123825" y="533400"/>
                    <a:pt x="66675" y="542925"/>
                    <a:pt x="38100" y="495300"/>
                  </a:cubicBezTo>
                  <a:cubicBezTo>
                    <a:pt x="0" y="381000"/>
                    <a:pt x="0" y="171450"/>
                    <a:pt x="47625" y="19050"/>
                  </a:cubicBezTo>
                  <a:close/>
                </a:path>
              </a:pathLst>
            </a:custGeom>
            <a:solidFill>
              <a:srgbClr val="26221C">
                <a:alpha val="85000"/>
              </a:srgbClr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896112" y="1135380"/>
              <a:ext cx="6949440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spc="150" dirty="0">
                  <a:solidFill>
                    <a:srgbClr val="26221C"/>
                  </a:solidFill>
                  <a:latin typeface="Times New Roman"/>
                  <a:ea typeface="KaiTi"/>
                  <a:cs typeface="Times New Roman"/>
                </a:rPr>
                <a:t>阿莫迪呼吁放缓前沿模型开发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14400" y="2704148"/>
            <a:ext cx="10515600" cy="2495931"/>
            <a:chOff x="914400" y="2704148"/>
            <a:chExt cx="10515600" cy="2495931"/>
          </a:xfrm>
        </p:grpSpPr>
        <p:grpSp>
          <p:nvGrpSpPr>
            <p:cNvPr id="13" name="Group 13"/>
            <p:cNvGrpSpPr/>
            <p:nvPr/>
          </p:nvGrpSpPr>
          <p:grpSpPr>
            <a:xfrm>
              <a:off x="1056894" y="2704148"/>
              <a:ext cx="8500382" cy="381381"/>
              <a:chOff x="1056894" y="2704148"/>
              <a:chExt cx="8500382" cy="381381"/>
            </a:xfrm>
          </p:grpSpPr>
          <p:sp>
            <p:nvSpPr>
              <p:cNvPr id="11" name="TextBox 11"/>
              <p:cNvSpPr txBox="1"/>
              <p:nvPr/>
            </p:nvSpPr>
            <p:spPr>
              <a:xfrm>
                <a:off x="1056894" y="2704148"/>
                <a:ext cx="297180" cy="3813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950" dirty="0">
                    <a:solidFill>
                      <a:srgbClr val="6E6659"/>
                    </a:solidFill>
                    <a:latin typeface="Times New Roman"/>
                    <a:ea typeface="KaiTi"/>
                    <a:cs typeface="Times New Roman"/>
                  </a:rPr>
                  <a:t>一</a:t>
                </a: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1591056" y="2720340"/>
                <a:ext cx="7966220" cy="35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800" dirty="0">
                    <a:solidFill>
                      <a:srgbClr val="26221C"/>
                    </a:solidFill>
                    <a:latin typeface="Microsoft YaHei"/>
                    <a:ea typeface="Microsoft YaHei"/>
                    <a:cs typeface="Microsoft YaHei"/>
                  </a:rPr>
                  <a:t>发布长文《We Must Pace the Frontier》,呼吁全行业放缓前沿模型开发</a:t>
                </a:r>
              </a:p>
            </p:txBody>
          </p:sp>
        </p:grpSp>
        <p:sp>
          <p:nvSpPr>
            <p:cNvPr id="14" name="Line 14"/>
            <p:cNvSpPr/>
            <p:nvPr/>
          </p:nvSpPr>
          <p:spPr>
            <a:xfrm>
              <a:off x="914400" y="3267075"/>
              <a:ext cx="10515600" cy="9525"/>
            </a:xfrm>
            <a:custGeom>
              <a:avLst/>
              <a:gdLst/>
              <a:ahLst/>
              <a:cxnLst/>
              <a:rect l="l" t="t" r="r" b="b"/>
              <a:pathLst>
                <a:path w="10515600" h="9525">
                  <a:moveTo>
                    <a:pt x="0" y="0"/>
                  </a:moveTo>
                  <a:lnTo>
                    <a:pt x="10515600" y="0"/>
                  </a:lnTo>
                </a:path>
              </a:pathLst>
            </a:custGeom>
            <a:noFill/>
            <a:ln w="9525">
              <a:solidFill>
                <a:srgbClr val="8A8071">
                  <a:alpha val="35000"/>
                </a:srgbClr>
              </a:solidFill>
            </a:ln>
          </p:spPr>
        </p:sp>
        <p:grpSp>
          <p:nvGrpSpPr>
            <p:cNvPr id="17" name="Group 17"/>
            <p:cNvGrpSpPr/>
            <p:nvPr/>
          </p:nvGrpSpPr>
          <p:grpSpPr>
            <a:xfrm>
              <a:off x="1056894" y="3408998"/>
              <a:ext cx="6927647" cy="381381"/>
              <a:chOff x="1056894" y="3408998"/>
              <a:chExt cx="6927647" cy="381381"/>
            </a:xfrm>
          </p:grpSpPr>
          <p:sp>
            <p:nvSpPr>
              <p:cNvPr id="15" name="TextBox 15"/>
              <p:cNvSpPr txBox="1"/>
              <p:nvPr/>
            </p:nvSpPr>
            <p:spPr>
              <a:xfrm>
                <a:off x="1056894" y="3408998"/>
                <a:ext cx="297180" cy="3813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950" dirty="0">
                    <a:solidFill>
                      <a:srgbClr val="6E6659"/>
                    </a:solidFill>
                    <a:latin typeface="Times New Roman"/>
                    <a:ea typeface="KaiTi"/>
                    <a:cs typeface="Times New Roman"/>
                  </a:rPr>
                  <a:t>二</a:t>
                </a:r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1591056" y="3425190"/>
                <a:ext cx="6393485" cy="35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800" dirty="0">
                    <a:solidFill>
                      <a:srgbClr val="26221C"/>
                    </a:solidFill>
                    <a:latin typeface="Microsoft YaHei"/>
                    <a:ea typeface="Microsoft YaHei"/>
                    <a:cs typeface="Microsoft YaHei"/>
                  </a:rPr>
                  <a:t>警告 AI 协助构建下一代 AI 的速度将超越人类理解与掌控</a:t>
                </a:r>
              </a:p>
            </p:txBody>
          </p:sp>
        </p:grpSp>
        <p:sp>
          <p:nvSpPr>
            <p:cNvPr id="18" name="Line 18"/>
            <p:cNvSpPr/>
            <p:nvPr/>
          </p:nvSpPr>
          <p:spPr>
            <a:xfrm>
              <a:off x="914400" y="3971925"/>
              <a:ext cx="10515600" cy="9525"/>
            </a:xfrm>
            <a:custGeom>
              <a:avLst/>
              <a:gdLst/>
              <a:ahLst/>
              <a:cxnLst/>
              <a:rect l="l" t="t" r="r" b="b"/>
              <a:pathLst>
                <a:path w="10515600" h="9525">
                  <a:moveTo>
                    <a:pt x="0" y="0"/>
                  </a:moveTo>
                  <a:lnTo>
                    <a:pt x="10515600" y="0"/>
                  </a:lnTo>
                </a:path>
              </a:pathLst>
            </a:custGeom>
            <a:noFill/>
            <a:ln w="9525">
              <a:solidFill>
                <a:srgbClr val="8A8071">
                  <a:alpha val="35000"/>
                </a:srgbClr>
              </a:solidFill>
            </a:ln>
          </p:spPr>
        </p:sp>
        <p:grpSp>
          <p:nvGrpSpPr>
            <p:cNvPr id="21" name="Group 21"/>
            <p:cNvGrpSpPr/>
            <p:nvPr/>
          </p:nvGrpSpPr>
          <p:grpSpPr>
            <a:xfrm>
              <a:off x="1056894" y="4113848"/>
              <a:ext cx="6694555" cy="381381"/>
              <a:chOff x="1056894" y="4113848"/>
              <a:chExt cx="6694555" cy="381381"/>
            </a:xfrm>
          </p:grpSpPr>
          <p:sp>
            <p:nvSpPr>
              <p:cNvPr id="19" name="TextBox 19"/>
              <p:cNvSpPr txBox="1"/>
              <p:nvPr/>
            </p:nvSpPr>
            <p:spPr>
              <a:xfrm>
                <a:off x="1056894" y="4113848"/>
                <a:ext cx="297180" cy="3813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950" dirty="0">
                    <a:solidFill>
                      <a:srgbClr val="6E6659"/>
                    </a:solidFill>
                    <a:latin typeface="Times New Roman"/>
                    <a:ea typeface="KaiTi"/>
                    <a:cs typeface="Times New Roman"/>
                  </a:rPr>
                  <a:t>三</a:t>
                </a:r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1591056" y="4130040"/>
                <a:ext cx="6160393" cy="35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800" dirty="0">
                    <a:solidFill>
                      <a:srgbClr val="26221C"/>
                    </a:solidFill>
                    <a:latin typeface="Microsoft YaHei"/>
                    <a:ea typeface="Microsoft YaHei"/>
                    <a:cs typeface="Microsoft YaHei"/>
                  </a:rPr>
                  <a:t xml:space="preserve">提出利用 </a:t>
                </a:r>
                <a:r>
                  <a:rPr lang="zh-CN" sz="1800" b="1" dirty="0">
                    <a:solidFill>
                      <a:srgbClr val="A6352A"/>
                    </a:solidFill>
                    <a:latin typeface="Microsoft YaHei"/>
                    <a:ea typeface="Microsoft YaHei"/>
                    <a:cs typeface="Microsoft YaHei"/>
                  </a:rPr>
                  <a:t>1~2 年</a:t>
                </a:r>
                <a:r>
                  <a:rPr lang="zh-CN" sz="1800" dirty="0">
                    <a:solidFill>
                      <a:srgbClr val="26221C"/>
                    </a:solidFill>
                    <a:latin typeface="Microsoft YaHei"/>
                    <a:ea typeface="Microsoft YaHei"/>
                    <a:cs typeface="Microsoft YaHei"/>
                  </a:rPr>
                  <a:t>窗口推进安全标准、对齐训练与可解释性</a:t>
                </a:r>
              </a:p>
            </p:txBody>
          </p:sp>
        </p:grpSp>
        <p:sp>
          <p:nvSpPr>
            <p:cNvPr id="22" name="Line 22"/>
            <p:cNvSpPr/>
            <p:nvPr/>
          </p:nvSpPr>
          <p:spPr>
            <a:xfrm>
              <a:off x="914400" y="4676775"/>
              <a:ext cx="10515600" cy="9525"/>
            </a:xfrm>
            <a:custGeom>
              <a:avLst/>
              <a:gdLst/>
              <a:ahLst/>
              <a:cxnLst/>
              <a:rect l="l" t="t" r="r" b="b"/>
              <a:pathLst>
                <a:path w="10515600" h="9525">
                  <a:moveTo>
                    <a:pt x="0" y="0"/>
                  </a:moveTo>
                  <a:lnTo>
                    <a:pt x="10515600" y="0"/>
                  </a:lnTo>
                </a:path>
              </a:pathLst>
            </a:custGeom>
            <a:noFill/>
            <a:ln w="9525">
              <a:solidFill>
                <a:srgbClr val="8A8071">
                  <a:alpha val="35000"/>
                </a:srgbClr>
              </a:solidFill>
            </a:ln>
          </p:spPr>
        </p:sp>
        <p:grpSp>
          <p:nvGrpSpPr>
            <p:cNvPr id="25" name="Group 25"/>
            <p:cNvGrpSpPr/>
            <p:nvPr/>
          </p:nvGrpSpPr>
          <p:grpSpPr>
            <a:xfrm>
              <a:off x="1056894" y="4818698"/>
              <a:ext cx="6125718" cy="381381"/>
              <a:chOff x="1056894" y="4818698"/>
              <a:chExt cx="6125718" cy="381381"/>
            </a:xfrm>
          </p:grpSpPr>
          <p:sp>
            <p:nvSpPr>
              <p:cNvPr id="23" name="TextBox 23"/>
              <p:cNvSpPr txBox="1"/>
              <p:nvPr/>
            </p:nvSpPr>
            <p:spPr>
              <a:xfrm>
                <a:off x="1056894" y="4818698"/>
                <a:ext cx="297180" cy="3813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950" dirty="0">
                    <a:solidFill>
                      <a:srgbClr val="6E6659"/>
                    </a:solidFill>
                    <a:latin typeface="Times New Roman"/>
                    <a:ea typeface="KaiTi"/>
                    <a:cs typeface="Times New Roman"/>
                  </a:rPr>
                  <a:t>四</a:t>
                </a:r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1591056" y="4834890"/>
                <a:ext cx="5591556" cy="35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800" dirty="0">
                    <a:solidFill>
                      <a:srgbClr val="26221C"/>
                    </a:solidFill>
                    <a:latin typeface="Microsoft YaHei"/>
                    <a:ea typeface="Microsoft YaHei"/>
                    <a:cs typeface="Microsoft YaHei"/>
                  </a:rPr>
                  <a:t>承诺向第三方评估机构开放「员工级」系统访问权限</a:t>
                </a:r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914400" y="5676900"/>
            <a:ext cx="10515600" cy="314706"/>
            <a:chOff x="914400" y="5676900"/>
            <a:chExt cx="10515600" cy="314706"/>
          </a:xfrm>
        </p:grpSpPr>
        <p:sp>
          <p:nvSpPr>
            <p:cNvPr id="27" name="Line 27"/>
            <p:cNvSpPr/>
            <p:nvPr/>
          </p:nvSpPr>
          <p:spPr>
            <a:xfrm>
              <a:off x="914400" y="5676900"/>
              <a:ext cx="10515600" cy="9525"/>
            </a:xfrm>
            <a:custGeom>
              <a:avLst/>
              <a:gdLst/>
              <a:ahLst/>
              <a:cxnLst/>
              <a:rect l="l" t="t" r="r" b="b"/>
              <a:pathLst>
                <a:path w="10515600" h="9525">
                  <a:moveTo>
                    <a:pt x="0" y="0"/>
                  </a:moveTo>
                  <a:lnTo>
                    <a:pt x="10515600" y="0"/>
                  </a:lnTo>
                </a:path>
              </a:pathLst>
            </a:custGeom>
            <a:noFill/>
            <a:ln w="9525">
              <a:solidFill>
                <a:srgbClr val="8A8071">
                  <a:alpha val="35000"/>
                </a:srgbClr>
              </a:solidFill>
            </a:ln>
          </p:spPr>
        </p:sp>
        <p:sp>
          <p:nvSpPr>
            <p:cNvPr id="28" name="Ellipse 28"/>
            <p:cNvSpPr/>
            <p:nvPr/>
          </p:nvSpPr>
          <p:spPr>
            <a:xfrm>
              <a:off x="947738" y="5757862"/>
              <a:ext cx="142875" cy="142875"/>
            </a:xfrm>
            <a:prstGeom prst="ellipse">
              <a:avLst/>
            </a:prstGeom>
            <a:noFill/>
            <a:ln w="14288">
              <a:solidFill>
                <a:srgbClr val="6E6659"/>
              </a:solidFill>
            </a:ln>
          </p:spPr>
        </p:sp>
        <p:sp>
          <p:nvSpPr>
            <p:cNvPr id="29" name="Line 29"/>
            <p:cNvSpPr/>
            <p:nvPr/>
          </p:nvSpPr>
          <p:spPr>
            <a:xfrm>
              <a:off x="1019175" y="5776912"/>
              <a:ext cx="9525" cy="52388"/>
            </a:xfrm>
            <a:custGeom>
              <a:avLst/>
              <a:gdLst/>
              <a:ahLst/>
              <a:cxnLst/>
              <a:rect l="l" t="t" r="r" b="b"/>
              <a:pathLst>
                <a:path w="9525" h="52388">
                  <a:moveTo>
                    <a:pt x="0" y="52388"/>
                  </a:moveTo>
                  <a:lnTo>
                    <a:pt x="0" y="0"/>
                  </a:lnTo>
                </a:path>
              </a:pathLst>
            </a:custGeom>
            <a:noFill/>
            <a:ln w="14288">
              <a:solidFill>
                <a:srgbClr val="6E6659"/>
              </a:solidFill>
            </a:ln>
          </p:spPr>
        </p:sp>
        <p:sp>
          <p:nvSpPr>
            <p:cNvPr id="30" name="Line 30"/>
            <p:cNvSpPr/>
            <p:nvPr/>
          </p:nvSpPr>
          <p:spPr>
            <a:xfrm>
              <a:off x="1019175" y="5829300"/>
              <a:ext cx="42862" cy="9525"/>
            </a:xfrm>
            <a:custGeom>
              <a:avLst/>
              <a:gdLst/>
              <a:ahLst/>
              <a:cxnLst/>
              <a:rect l="l" t="t" r="r" b="b"/>
              <a:pathLst>
                <a:path w="42862" h="9525">
                  <a:moveTo>
                    <a:pt x="0" y="0"/>
                  </a:moveTo>
                  <a:lnTo>
                    <a:pt x="42862" y="0"/>
                  </a:lnTo>
                </a:path>
              </a:pathLst>
            </a:custGeom>
            <a:noFill/>
            <a:ln w="14288">
              <a:solidFill>
                <a:srgbClr val="6E6659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1270254" y="5756910"/>
              <a:ext cx="368558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E6659"/>
                  </a:solidFill>
                  <a:latin typeface="Microsoft YaHei"/>
                  <a:ea typeface="Microsoft YaHei"/>
                  <a:cs typeface="Microsoft YaHei"/>
                </a:rPr>
                <a:t>2026-09-12 22:43 · 出处:IT之家 / The Guardian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08685" y="6248400"/>
            <a:ext cx="10527030" cy="346234"/>
            <a:chOff x="908685" y="6248400"/>
            <a:chExt cx="10527030" cy="346234"/>
          </a:xfrm>
        </p:grpSpPr>
        <p:sp>
          <p:nvSpPr>
            <p:cNvPr id="33" name="Line 33"/>
            <p:cNvSpPr/>
            <p:nvPr/>
          </p:nvSpPr>
          <p:spPr>
            <a:xfrm>
              <a:off x="914400" y="6248400"/>
              <a:ext cx="10515600" cy="9525"/>
            </a:xfrm>
            <a:custGeom>
              <a:avLst/>
              <a:gdLst/>
              <a:ahLst/>
              <a:cxnLst/>
              <a:rect l="l" t="t" r="r" b="b"/>
              <a:pathLst>
                <a:path w="10515600" h="9525">
                  <a:moveTo>
                    <a:pt x="0" y="0"/>
                  </a:moveTo>
                  <a:lnTo>
                    <a:pt x="10515600" y="0"/>
                  </a:lnTo>
                </a:path>
              </a:pathLst>
            </a:custGeom>
            <a:noFill/>
            <a:ln w="9525">
              <a:solidFill>
                <a:srgbClr val="8A8071">
                  <a:alpha val="35000"/>
                </a:srgbClr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908685" y="6374606"/>
              <a:ext cx="244885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659"/>
                  </a:solidFill>
                  <a:latin typeface="Microsoft YaHei"/>
                  <a:ea typeface="Microsoft YaHei"/>
                  <a:cs typeface="Microsoft YaHei"/>
                </a:rPr>
                <a:t>AI 行业动态速览 · 整理自公开报道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1249045" y="6374606"/>
              <a:ext cx="18667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dirty="0">
                  <a:solidFill>
                    <a:srgbClr val="6E6659"/>
                  </a:solidFill>
                  <a:latin typeface="Times New Roman"/>
                  <a:ea typeface="Times New Roman"/>
                  <a:cs typeface="Times New Roman"/>
                </a:rPr>
                <a:t>02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style_sample_ink_wash">
  <a:themeElements>
    <a:clrScheme name="style_sample_ink_wash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yle_sample_ink_wash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yle_sample_ink_wash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2026-09-13T13:40:06Z</dcterms:created>
  <dcterms:modified xsi:type="dcterms:W3CDTF">2026-09-13T13:40:06Z</dcterms:modified>
  <cp:category/>
  <cp:contentStatus/>
</cp:coreProperties>
</file>